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7"/>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260" r:id="rId56"/>
  </p:sldIdLst>
  <p:sldSz cx="12192000" cy="6858000"/>
  <p:notesSz cx="6858000" cy="9144000"/>
  <p:embeddedFontLst>
    <p:embeddedFont>
      <p:font typeface="Wingdings 2" panose="05020102010507070707" pitchFamily="18" charset="2"/>
      <p:regular r:id="rId58"/>
    </p:embeddedFont>
    <p:embeddedFont>
      <p:font typeface="Tahoma" panose="020B0604030504040204" pitchFamily="34" charset="0"/>
      <p:regular r:id="rId59"/>
      <p:bold r:id="rId60"/>
    </p:embeddedFont>
    <p:embeddedFont>
      <p:font typeface="Calibri" panose="020F050202020403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88" d="100"/>
          <a:sy n="88" d="100"/>
        </p:scale>
        <p:origin x="624" y="1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BF7C7-76CA-46D4-9FF0-EB3C6D8F90A0}" type="doc">
      <dgm:prSet loTypeId="urn:microsoft.com/office/officeart/2005/8/layout/vList6" loCatId="list" qsTypeId="urn:microsoft.com/office/officeart/2005/8/quickstyle/simple1" qsCatId="simple" csTypeId="urn:microsoft.com/office/officeart/2005/8/colors/colorful1#1" csCatId="colorful" phldr="1"/>
      <dgm:spPr/>
      <dgm:t>
        <a:bodyPr/>
        <a:lstStyle/>
        <a:p>
          <a:endParaRPr lang="en-US"/>
        </a:p>
      </dgm:t>
    </dgm:pt>
    <dgm:pt modelId="{7BE4E22D-F4BB-4B4A-9253-FAAE97886330}">
      <dgm:prSet phldrT="[Text]"/>
      <dgm:spPr/>
      <dgm:t>
        <a:bodyPr/>
        <a:lstStyle/>
        <a:p>
          <a:r>
            <a:rPr lang="en-US" dirty="0" smtClean="0">
              <a:latin typeface="Calibri" pitchFamily="34" charset="0"/>
            </a:rPr>
            <a:t>Generalization</a:t>
          </a:r>
          <a:endParaRPr lang="en-US" dirty="0"/>
        </a:p>
      </dgm:t>
    </dgm:pt>
    <dgm:pt modelId="{938603FB-9978-447E-BA1D-79BD9C25F73A}" type="parTrans" cxnId="{739C0E48-4629-4F8A-9E72-088AC073F5CD}">
      <dgm:prSet/>
      <dgm:spPr/>
      <dgm:t>
        <a:bodyPr/>
        <a:lstStyle/>
        <a:p>
          <a:endParaRPr lang="en-US"/>
        </a:p>
      </dgm:t>
    </dgm:pt>
    <dgm:pt modelId="{219F5130-A132-4C6B-9E68-E96105BF06CD}" type="sibTrans" cxnId="{739C0E48-4629-4F8A-9E72-088AC073F5CD}">
      <dgm:prSet/>
      <dgm:spPr/>
      <dgm:t>
        <a:bodyPr/>
        <a:lstStyle/>
        <a:p>
          <a:endParaRPr lang="en-US"/>
        </a:p>
      </dgm:t>
    </dgm:pt>
    <dgm:pt modelId="{F9D52158-1FA9-4457-A0FF-861AE845D678}">
      <dgm:prSet phldrT="[Text]" custT="1"/>
      <dgm:spPr/>
      <dgm:t>
        <a:bodyPr/>
        <a:lstStyle/>
        <a:p>
          <a:r>
            <a:rPr lang="en-US" sz="1100" dirty="0" smtClean="0">
              <a:latin typeface="Calibri" pitchFamily="34" charset="0"/>
            </a:rPr>
            <a:t>Inheritance allows you to implement generalization by creating base classes. For example, consider the class Vehicle, which is the base class for its derived classes </a:t>
          </a:r>
          <a:r>
            <a:rPr lang="en-US" sz="1100" b="1" dirty="0" smtClean="0">
              <a:latin typeface="Courier New" panose="02070309020205020404" pitchFamily="49" charset="0"/>
              <a:cs typeface="Courier New" panose="02070309020205020404" pitchFamily="49" charset="0"/>
            </a:rPr>
            <a:t>Truck</a:t>
          </a:r>
          <a:r>
            <a:rPr lang="en-US" sz="1100" dirty="0" smtClean="0">
              <a:latin typeface="Calibri" pitchFamily="34" charset="0"/>
            </a:rPr>
            <a:t> and Bike. </a:t>
          </a:r>
          <a:endParaRPr lang="en-US" sz="1100" dirty="0"/>
        </a:p>
      </dgm:t>
    </dgm:pt>
    <dgm:pt modelId="{7F4D986B-5A6C-4B23-A119-45D305A7B1DC}" type="parTrans" cxnId="{0B9BBA0F-2A43-4FB1-877F-315A11A8B0D4}">
      <dgm:prSet/>
      <dgm:spPr/>
      <dgm:t>
        <a:bodyPr/>
        <a:lstStyle/>
        <a:p>
          <a:endParaRPr lang="en-US"/>
        </a:p>
      </dgm:t>
    </dgm:pt>
    <dgm:pt modelId="{4E533FEA-5CBB-4655-8496-2B39DB33083E}" type="sibTrans" cxnId="{0B9BBA0F-2A43-4FB1-877F-315A11A8B0D4}">
      <dgm:prSet/>
      <dgm:spPr/>
      <dgm:t>
        <a:bodyPr/>
        <a:lstStyle/>
        <a:p>
          <a:endParaRPr lang="en-US"/>
        </a:p>
      </dgm:t>
    </dgm:pt>
    <dgm:pt modelId="{44A73A83-CE75-44B2-80AF-6BA18387FB1F}">
      <dgm:prSet phldrT="[Text]" custT="1"/>
      <dgm:spPr/>
      <dgm:t>
        <a:bodyPr/>
        <a:lstStyle/>
        <a:p>
          <a:r>
            <a:rPr lang="en-US" sz="1100" dirty="0" smtClean="0">
              <a:latin typeface="Calibri" pitchFamily="34" charset="0"/>
            </a:rPr>
            <a:t>The class Vehicle consists of general attributes and methods that are implemented more specifically in the respective derived classes.</a:t>
          </a:r>
          <a:endParaRPr lang="en-US" sz="1100" dirty="0"/>
        </a:p>
      </dgm:t>
    </dgm:pt>
    <dgm:pt modelId="{278C695F-B40A-4C63-A43B-D19C71D3EBD2}" type="parTrans" cxnId="{3A7B32D2-5907-4A1E-88E6-4BB3726E6140}">
      <dgm:prSet/>
      <dgm:spPr/>
      <dgm:t>
        <a:bodyPr/>
        <a:lstStyle/>
        <a:p>
          <a:endParaRPr lang="en-US"/>
        </a:p>
      </dgm:t>
    </dgm:pt>
    <dgm:pt modelId="{1DB27A63-A774-4DE7-B401-7A7E52BD4F0F}" type="sibTrans" cxnId="{3A7B32D2-5907-4A1E-88E6-4BB3726E6140}">
      <dgm:prSet/>
      <dgm:spPr/>
      <dgm:t>
        <a:bodyPr/>
        <a:lstStyle/>
        <a:p>
          <a:endParaRPr lang="en-US"/>
        </a:p>
      </dgm:t>
    </dgm:pt>
    <dgm:pt modelId="{0B662DCE-A3D3-4065-98E1-0EE6DB93B84B}">
      <dgm:prSet phldrT="[Text]"/>
      <dgm:spPr/>
      <dgm:t>
        <a:bodyPr/>
        <a:lstStyle/>
        <a:p>
          <a:r>
            <a:rPr lang="en-US" dirty="0" smtClean="0">
              <a:latin typeface="Calibri" pitchFamily="34" charset="0"/>
            </a:rPr>
            <a:t>Specialization</a:t>
          </a:r>
          <a:endParaRPr lang="en-US" dirty="0"/>
        </a:p>
      </dgm:t>
    </dgm:pt>
    <dgm:pt modelId="{92F136B0-A9E0-4241-AB8B-626B8491E72A}" type="parTrans" cxnId="{E202CA6A-FA1C-430A-9A13-4DBEB6FF6205}">
      <dgm:prSet/>
      <dgm:spPr/>
      <dgm:t>
        <a:bodyPr/>
        <a:lstStyle/>
        <a:p>
          <a:endParaRPr lang="en-US"/>
        </a:p>
      </dgm:t>
    </dgm:pt>
    <dgm:pt modelId="{EE92D84F-DB25-4B63-BDDC-164761931C16}" type="sibTrans" cxnId="{E202CA6A-FA1C-430A-9A13-4DBEB6FF6205}">
      <dgm:prSet/>
      <dgm:spPr/>
      <dgm:t>
        <a:bodyPr/>
        <a:lstStyle/>
        <a:p>
          <a:endParaRPr lang="en-US"/>
        </a:p>
      </dgm:t>
    </dgm:pt>
    <dgm:pt modelId="{EEB777B7-D534-43CE-8B2B-04F8A49C85B4}">
      <dgm:prSet phldrT="[Text]" custT="1"/>
      <dgm:spPr/>
      <dgm:t>
        <a:bodyPr/>
        <a:lstStyle/>
        <a:p>
          <a:r>
            <a:rPr lang="en-US" sz="1100" dirty="0" smtClean="0">
              <a:latin typeface="Calibri" pitchFamily="34" charset="0"/>
            </a:rPr>
            <a:t>Inheritance allows you to implement specialization by creating derived classes.</a:t>
          </a:r>
          <a:endParaRPr lang="en-US" sz="1100" dirty="0"/>
        </a:p>
      </dgm:t>
    </dgm:pt>
    <dgm:pt modelId="{E076E5F5-6731-450E-8B54-2EC673C67197}" type="parTrans" cxnId="{86CD8968-68CC-44F8-B8A7-AD92972BC42F}">
      <dgm:prSet/>
      <dgm:spPr/>
      <dgm:t>
        <a:bodyPr/>
        <a:lstStyle/>
        <a:p>
          <a:endParaRPr lang="en-US"/>
        </a:p>
      </dgm:t>
    </dgm:pt>
    <dgm:pt modelId="{4E3CD761-4310-4EA1-94FA-7A4B93BF322D}" type="sibTrans" cxnId="{86CD8968-68CC-44F8-B8A7-AD92972BC42F}">
      <dgm:prSet/>
      <dgm:spPr/>
      <dgm:t>
        <a:bodyPr/>
        <a:lstStyle/>
        <a:p>
          <a:endParaRPr lang="en-US"/>
        </a:p>
      </dgm:t>
    </dgm:pt>
    <dgm:pt modelId="{16DBB5A2-42D1-4054-BD99-05FC1C1D623F}">
      <dgm:prSet phldrT="[Text]" custT="1"/>
      <dgm:spPr/>
      <dgm:t>
        <a:bodyPr/>
        <a:lstStyle/>
        <a:p>
          <a:r>
            <a:rPr lang="en-US" sz="1100" dirty="0" smtClean="0">
              <a:latin typeface="Calibri" pitchFamily="34" charset="0"/>
            </a:rPr>
            <a:t>For example, the derived classes such as Bike, Bicycle, Bus, and Truck are specialized by implementing only specific methods from its generalized base class Vehicle.</a:t>
          </a:r>
          <a:endParaRPr lang="en-US" sz="1100" dirty="0"/>
        </a:p>
      </dgm:t>
    </dgm:pt>
    <dgm:pt modelId="{54CE475B-2CFC-4BF1-9A04-5BB3DDF37E17}" type="parTrans" cxnId="{318BC38A-E9AA-45ED-8E3D-12CA3013ACDF}">
      <dgm:prSet/>
      <dgm:spPr/>
      <dgm:t>
        <a:bodyPr/>
        <a:lstStyle/>
        <a:p>
          <a:endParaRPr lang="en-US"/>
        </a:p>
      </dgm:t>
    </dgm:pt>
    <dgm:pt modelId="{8EE29789-8FB6-48A5-A06B-8F6BCA947C6B}" type="sibTrans" cxnId="{318BC38A-E9AA-45ED-8E3D-12CA3013ACDF}">
      <dgm:prSet/>
      <dgm:spPr/>
      <dgm:t>
        <a:bodyPr/>
        <a:lstStyle/>
        <a:p>
          <a:endParaRPr lang="en-US"/>
        </a:p>
      </dgm:t>
    </dgm:pt>
    <dgm:pt modelId="{346CFECE-7C58-44A4-A58F-B22086885656}">
      <dgm:prSet phldrT="[Text]"/>
      <dgm:spPr/>
      <dgm:t>
        <a:bodyPr/>
        <a:lstStyle/>
        <a:p>
          <a:r>
            <a:rPr lang="en-US" dirty="0" smtClean="0">
              <a:latin typeface="Calibri" pitchFamily="34" charset="0"/>
            </a:rPr>
            <a:t>Extension</a:t>
          </a:r>
          <a:endParaRPr lang="en-US" dirty="0"/>
        </a:p>
      </dgm:t>
    </dgm:pt>
    <dgm:pt modelId="{DBACAA5D-DF36-4C49-B6D1-3ADA2D3777DD}" type="parTrans" cxnId="{73503C38-D607-4A4E-A5AB-1BBEBFE03B5B}">
      <dgm:prSet/>
      <dgm:spPr/>
      <dgm:t>
        <a:bodyPr/>
        <a:lstStyle/>
        <a:p>
          <a:endParaRPr lang="en-US"/>
        </a:p>
      </dgm:t>
    </dgm:pt>
    <dgm:pt modelId="{E09DED73-4B5F-4DE2-AD23-40E212BC6589}" type="sibTrans" cxnId="{73503C38-D607-4A4E-A5AB-1BBEBFE03B5B}">
      <dgm:prSet/>
      <dgm:spPr/>
      <dgm:t>
        <a:bodyPr/>
        <a:lstStyle/>
        <a:p>
          <a:endParaRPr lang="en-US"/>
        </a:p>
      </dgm:t>
    </dgm:pt>
    <dgm:pt modelId="{65D3A3D6-65B9-4E16-B484-7317354CE490}">
      <dgm:prSet custT="1"/>
      <dgm:spPr/>
      <dgm:t>
        <a:bodyPr/>
        <a:lstStyle/>
        <a:p>
          <a:r>
            <a:rPr lang="en-US" sz="1100" dirty="0" smtClean="0">
              <a:latin typeface="Calibri" pitchFamily="34" charset="0"/>
            </a:rPr>
            <a:t>Inheritance allows you to extend the functionalities of a derived class by creating more methods and attributes that are not present in the base class. It allows you to provide additional features to the existing derived class without modifying the existing code. </a:t>
          </a:r>
          <a:endParaRPr lang="en-US" sz="1100" dirty="0"/>
        </a:p>
      </dgm:t>
    </dgm:pt>
    <dgm:pt modelId="{5F979358-20B1-47A1-AD9F-3C99A33432C0}" type="parTrans" cxnId="{9D620037-FA66-4DC5-826C-25502F81FCF8}">
      <dgm:prSet/>
      <dgm:spPr/>
      <dgm:t>
        <a:bodyPr/>
        <a:lstStyle/>
        <a:p>
          <a:endParaRPr lang="en-US"/>
        </a:p>
      </dgm:t>
    </dgm:pt>
    <dgm:pt modelId="{3F80FD52-6178-40FE-8F63-AF19D8FDAB6F}" type="sibTrans" cxnId="{9D620037-FA66-4DC5-826C-25502F81FCF8}">
      <dgm:prSet/>
      <dgm:spPr/>
      <dgm:t>
        <a:bodyPr/>
        <a:lstStyle/>
        <a:p>
          <a:endParaRPr lang="en-US"/>
        </a:p>
      </dgm:t>
    </dgm:pt>
    <dgm:pt modelId="{8390DFC9-4A8C-401B-B3BC-E9422F0617B6}" type="pres">
      <dgm:prSet presAssocID="{5B9BF7C7-76CA-46D4-9FF0-EB3C6D8F90A0}" presName="Name0" presStyleCnt="0">
        <dgm:presLayoutVars>
          <dgm:dir/>
          <dgm:animLvl val="lvl"/>
          <dgm:resizeHandles/>
        </dgm:presLayoutVars>
      </dgm:prSet>
      <dgm:spPr/>
      <dgm:t>
        <a:bodyPr/>
        <a:lstStyle/>
        <a:p>
          <a:endParaRPr lang="en-US"/>
        </a:p>
      </dgm:t>
    </dgm:pt>
    <dgm:pt modelId="{5D67C98A-7331-4463-B1AB-BE79F47871D9}" type="pres">
      <dgm:prSet presAssocID="{7BE4E22D-F4BB-4B4A-9253-FAAE97886330}" presName="linNode" presStyleCnt="0"/>
      <dgm:spPr/>
    </dgm:pt>
    <dgm:pt modelId="{AD465983-78E0-480D-90E6-1D93BE9CB49C}" type="pres">
      <dgm:prSet presAssocID="{7BE4E22D-F4BB-4B4A-9253-FAAE97886330}" presName="parentShp" presStyleLbl="node1" presStyleIdx="0" presStyleCnt="3">
        <dgm:presLayoutVars>
          <dgm:bulletEnabled val="1"/>
        </dgm:presLayoutVars>
      </dgm:prSet>
      <dgm:spPr/>
      <dgm:t>
        <a:bodyPr/>
        <a:lstStyle/>
        <a:p>
          <a:endParaRPr lang="en-US"/>
        </a:p>
      </dgm:t>
    </dgm:pt>
    <dgm:pt modelId="{5F73B89E-0977-4683-B633-F304CF74FCA3}" type="pres">
      <dgm:prSet presAssocID="{7BE4E22D-F4BB-4B4A-9253-FAAE97886330}" presName="childShp" presStyleLbl="bgAccFollowNode1" presStyleIdx="0" presStyleCnt="3" custScaleY="136000">
        <dgm:presLayoutVars>
          <dgm:bulletEnabled val="1"/>
        </dgm:presLayoutVars>
      </dgm:prSet>
      <dgm:spPr/>
      <dgm:t>
        <a:bodyPr/>
        <a:lstStyle/>
        <a:p>
          <a:endParaRPr lang="en-US"/>
        </a:p>
      </dgm:t>
    </dgm:pt>
    <dgm:pt modelId="{7BED2453-C256-48B5-AA47-AEDDB4EFF096}" type="pres">
      <dgm:prSet presAssocID="{219F5130-A132-4C6B-9E68-E96105BF06CD}" presName="spacing" presStyleCnt="0"/>
      <dgm:spPr/>
    </dgm:pt>
    <dgm:pt modelId="{DCD1CD3B-4241-4936-8C8B-D4592BF86D75}" type="pres">
      <dgm:prSet presAssocID="{0B662DCE-A3D3-4065-98E1-0EE6DB93B84B}" presName="linNode" presStyleCnt="0"/>
      <dgm:spPr/>
    </dgm:pt>
    <dgm:pt modelId="{9BCA755C-FA32-48DD-B106-46D2E8580A4C}" type="pres">
      <dgm:prSet presAssocID="{0B662DCE-A3D3-4065-98E1-0EE6DB93B84B}" presName="parentShp" presStyleLbl="node1" presStyleIdx="1" presStyleCnt="3">
        <dgm:presLayoutVars>
          <dgm:bulletEnabled val="1"/>
        </dgm:presLayoutVars>
      </dgm:prSet>
      <dgm:spPr/>
      <dgm:t>
        <a:bodyPr/>
        <a:lstStyle/>
        <a:p>
          <a:endParaRPr lang="en-US"/>
        </a:p>
      </dgm:t>
    </dgm:pt>
    <dgm:pt modelId="{9945B8AC-4BB2-47F2-9C41-E724B08AF6CF}" type="pres">
      <dgm:prSet presAssocID="{0B662DCE-A3D3-4065-98E1-0EE6DB93B84B}" presName="childShp" presStyleLbl="bgAccFollowNode1" presStyleIdx="1" presStyleCnt="3" custScaleY="124278">
        <dgm:presLayoutVars>
          <dgm:bulletEnabled val="1"/>
        </dgm:presLayoutVars>
      </dgm:prSet>
      <dgm:spPr/>
      <dgm:t>
        <a:bodyPr/>
        <a:lstStyle/>
        <a:p>
          <a:endParaRPr lang="en-US"/>
        </a:p>
      </dgm:t>
    </dgm:pt>
    <dgm:pt modelId="{96F53E04-2737-4103-A3F3-966F81D33024}" type="pres">
      <dgm:prSet presAssocID="{EE92D84F-DB25-4B63-BDDC-164761931C16}" presName="spacing" presStyleCnt="0"/>
      <dgm:spPr/>
    </dgm:pt>
    <dgm:pt modelId="{9638171F-D0E6-4FB3-8868-99900A06409D}" type="pres">
      <dgm:prSet presAssocID="{346CFECE-7C58-44A4-A58F-B22086885656}" presName="linNode" presStyleCnt="0"/>
      <dgm:spPr/>
    </dgm:pt>
    <dgm:pt modelId="{D05884BB-5AD7-412D-84C6-EB3E6D7D9D12}" type="pres">
      <dgm:prSet presAssocID="{346CFECE-7C58-44A4-A58F-B22086885656}" presName="parentShp" presStyleLbl="node1" presStyleIdx="2" presStyleCnt="3">
        <dgm:presLayoutVars>
          <dgm:bulletEnabled val="1"/>
        </dgm:presLayoutVars>
      </dgm:prSet>
      <dgm:spPr/>
      <dgm:t>
        <a:bodyPr/>
        <a:lstStyle/>
        <a:p>
          <a:endParaRPr lang="en-US"/>
        </a:p>
      </dgm:t>
    </dgm:pt>
    <dgm:pt modelId="{58864B3D-7401-4429-8254-DEFCAEE23AF4}" type="pres">
      <dgm:prSet presAssocID="{346CFECE-7C58-44A4-A58F-B22086885656}" presName="childShp" presStyleLbl="bgAccFollowNode1" presStyleIdx="2" presStyleCnt="3">
        <dgm:presLayoutVars>
          <dgm:bulletEnabled val="1"/>
        </dgm:presLayoutVars>
      </dgm:prSet>
      <dgm:spPr/>
      <dgm:t>
        <a:bodyPr/>
        <a:lstStyle/>
        <a:p>
          <a:endParaRPr lang="en-US"/>
        </a:p>
      </dgm:t>
    </dgm:pt>
  </dgm:ptLst>
  <dgm:cxnLst>
    <dgm:cxn modelId="{E202CA6A-FA1C-430A-9A13-4DBEB6FF6205}" srcId="{5B9BF7C7-76CA-46D4-9FF0-EB3C6D8F90A0}" destId="{0B662DCE-A3D3-4065-98E1-0EE6DB93B84B}" srcOrd="1" destOrd="0" parTransId="{92F136B0-A9E0-4241-AB8B-626B8491E72A}" sibTransId="{EE92D84F-DB25-4B63-BDDC-164761931C16}"/>
    <dgm:cxn modelId="{0B9BBA0F-2A43-4FB1-877F-315A11A8B0D4}" srcId="{7BE4E22D-F4BB-4B4A-9253-FAAE97886330}" destId="{F9D52158-1FA9-4457-A0FF-861AE845D678}" srcOrd="0" destOrd="0" parTransId="{7F4D986B-5A6C-4B23-A119-45D305A7B1DC}" sibTransId="{4E533FEA-5CBB-4655-8496-2B39DB33083E}"/>
    <dgm:cxn modelId="{0CD9670B-FFC1-41B4-B130-376CA325CA09}" type="presOf" srcId="{44A73A83-CE75-44B2-80AF-6BA18387FB1F}" destId="{5F73B89E-0977-4683-B633-F304CF74FCA3}" srcOrd="0" destOrd="1" presId="urn:microsoft.com/office/officeart/2005/8/layout/vList6"/>
    <dgm:cxn modelId="{9D620037-FA66-4DC5-826C-25502F81FCF8}" srcId="{346CFECE-7C58-44A4-A58F-B22086885656}" destId="{65D3A3D6-65B9-4E16-B484-7317354CE490}" srcOrd="0" destOrd="0" parTransId="{5F979358-20B1-47A1-AD9F-3C99A33432C0}" sibTransId="{3F80FD52-6178-40FE-8F63-AF19D8FDAB6F}"/>
    <dgm:cxn modelId="{73503C38-D607-4A4E-A5AB-1BBEBFE03B5B}" srcId="{5B9BF7C7-76CA-46D4-9FF0-EB3C6D8F90A0}" destId="{346CFECE-7C58-44A4-A58F-B22086885656}" srcOrd="2" destOrd="0" parTransId="{DBACAA5D-DF36-4C49-B6D1-3ADA2D3777DD}" sibTransId="{E09DED73-4B5F-4DE2-AD23-40E212BC6589}"/>
    <dgm:cxn modelId="{C2AB736C-69A0-4E9A-B763-DEAD41C2AB28}" type="presOf" srcId="{346CFECE-7C58-44A4-A58F-B22086885656}" destId="{D05884BB-5AD7-412D-84C6-EB3E6D7D9D12}" srcOrd="0" destOrd="0" presId="urn:microsoft.com/office/officeart/2005/8/layout/vList6"/>
    <dgm:cxn modelId="{F98CA622-B6C3-445C-A80F-B69327E3F82B}" type="presOf" srcId="{F9D52158-1FA9-4457-A0FF-861AE845D678}" destId="{5F73B89E-0977-4683-B633-F304CF74FCA3}" srcOrd="0" destOrd="0" presId="urn:microsoft.com/office/officeart/2005/8/layout/vList6"/>
    <dgm:cxn modelId="{2B268198-08B3-4EB0-B474-2FD083861AB3}" type="presOf" srcId="{EEB777B7-D534-43CE-8B2B-04F8A49C85B4}" destId="{9945B8AC-4BB2-47F2-9C41-E724B08AF6CF}" srcOrd="0" destOrd="0" presId="urn:microsoft.com/office/officeart/2005/8/layout/vList6"/>
    <dgm:cxn modelId="{302431DB-BBB8-4E65-B5B8-27E85E89FF7B}" type="presOf" srcId="{5B9BF7C7-76CA-46D4-9FF0-EB3C6D8F90A0}" destId="{8390DFC9-4A8C-401B-B3BC-E9422F0617B6}" srcOrd="0" destOrd="0" presId="urn:microsoft.com/office/officeart/2005/8/layout/vList6"/>
    <dgm:cxn modelId="{739C0E48-4629-4F8A-9E72-088AC073F5CD}" srcId="{5B9BF7C7-76CA-46D4-9FF0-EB3C6D8F90A0}" destId="{7BE4E22D-F4BB-4B4A-9253-FAAE97886330}" srcOrd="0" destOrd="0" parTransId="{938603FB-9978-447E-BA1D-79BD9C25F73A}" sibTransId="{219F5130-A132-4C6B-9E68-E96105BF06CD}"/>
    <dgm:cxn modelId="{3A7B32D2-5907-4A1E-88E6-4BB3726E6140}" srcId="{7BE4E22D-F4BB-4B4A-9253-FAAE97886330}" destId="{44A73A83-CE75-44B2-80AF-6BA18387FB1F}" srcOrd="1" destOrd="0" parTransId="{278C695F-B40A-4C63-A43B-D19C71D3EBD2}" sibTransId="{1DB27A63-A774-4DE7-B401-7A7E52BD4F0F}"/>
    <dgm:cxn modelId="{6A488F32-2AD4-4E2A-B896-9171D3A991A6}" type="presOf" srcId="{0B662DCE-A3D3-4065-98E1-0EE6DB93B84B}" destId="{9BCA755C-FA32-48DD-B106-46D2E8580A4C}" srcOrd="0" destOrd="0" presId="urn:microsoft.com/office/officeart/2005/8/layout/vList6"/>
    <dgm:cxn modelId="{BBB2AC37-060B-4581-8462-DD25A8EF2E38}" type="presOf" srcId="{65D3A3D6-65B9-4E16-B484-7317354CE490}" destId="{58864B3D-7401-4429-8254-DEFCAEE23AF4}" srcOrd="0" destOrd="0" presId="urn:microsoft.com/office/officeart/2005/8/layout/vList6"/>
    <dgm:cxn modelId="{C556FB59-0664-4AA9-8B19-874C8E76921B}" type="presOf" srcId="{16DBB5A2-42D1-4054-BD99-05FC1C1D623F}" destId="{9945B8AC-4BB2-47F2-9C41-E724B08AF6CF}" srcOrd="0" destOrd="1" presId="urn:microsoft.com/office/officeart/2005/8/layout/vList6"/>
    <dgm:cxn modelId="{86CD8968-68CC-44F8-B8A7-AD92972BC42F}" srcId="{0B662DCE-A3D3-4065-98E1-0EE6DB93B84B}" destId="{EEB777B7-D534-43CE-8B2B-04F8A49C85B4}" srcOrd="0" destOrd="0" parTransId="{E076E5F5-6731-450E-8B54-2EC673C67197}" sibTransId="{4E3CD761-4310-4EA1-94FA-7A4B93BF322D}"/>
    <dgm:cxn modelId="{318BC38A-E9AA-45ED-8E3D-12CA3013ACDF}" srcId="{0B662DCE-A3D3-4065-98E1-0EE6DB93B84B}" destId="{16DBB5A2-42D1-4054-BD99-05FC1C1D623F}" srcOrd="1" destOrd="0" parTransId="{54CE475B-2CFC-4BF1-9A04-5BB3DDF37E17}" sibTransId="{8EE29789-8FB6-48A5-A06B-8F6BCA947C6B}"/>
    <dgm:cxn modelId="{21E1D046-F95D-4C04-8BEE-375414B8E614}" type="presOf" srcId="{7BE4E22D-F4BB-4B4A-9253-FAAE97886330}" destId="{AD465983-78E0-480D-90E6-1D93BE9CB49C}" srcOrd="0" destOrd="0" presId="urn:microsoft.com/office/officeart/2005/8/layout/vList6"/>
    <dgm:cxn modelId="{E2778B18-6E19-4175-A1C9-E0DD0DC7E059}" type="presParOf" srcId="{8390DFC9-4A8C-401B-B3BC-E9422F0617B6}" destId="{5D67C98A-7331-4463-B1AB-BE79F47871D9}" srcOrd="0" destOrd="0" presId="urn:microsoft.com/office/officeart/2005/8/layout/vList6"/>
    <dgm:cxn modelId="{FDF9ECDF-AD1C-4892-840E-C5289D1DE807}" type="presParOf" srcId="{5D67C98A-7331-4463-B1AB-BE79F47871D9}" destId="{AD465983-78E0-480D-90E6-1D93BE9CB49C}" srcOrd="0" destOrd="0" presId="urn:microsoft.com/office/officeart/2005/8/layout/vList6"/>
    <dgm:cxn modelId="{42901AE6-9E8A-4E5D-B5EB-2DCC7EB03FFF}" type="presParOf" srcId="{5D67C98A-7331-4463-B1AB-BE79F47871D9}" destId="{5F73B89E-0977-4683-B633-F304CF74FCA3}" srcOrd="1" destOrd="0" presId="urn:microsoft.com/office/officeart/2005/8/layout/vList6"/>
    <dgm:cxn modelId="{17C5063F-49EE-4272-8B52-C052384E31E6}" type="presParOf" srcId="{8390DFC9-4A8C-401B-B3BC-E9422F0617B6}" destId="{7BED2453-C256-48B5-AA47-AEDDB4EFF096}" srcOrd="1" destOrd="0" presId="urn:microsoft.com/office/officeart/2005/8/layout/vList6"/>
    <dgm:cxn modelId="{BA2AB47C-5B88-4489-9065-856A3F8294EC}" type="presParOf" srcId="{8390DFC9-4A8C-401B-B3BC-E9422F0617B6}" destId="{DCD1CD3B-4241-4936-8C8B-D4592BF86D75}" srcOrd="2" destOrd="0" presId="urn:microsoft.com/office/officeart/2005/8/layout/vList6"/>
    <dgm:cxn modelId="{C07393F1-AD10-4394-8F6E-EFC976007FE7}" type="presParOf" srcId="{DCD1CD3B-4241-4936-8C8B-D4592BF86D75}" destId="{9BCA755C-FA32-48DD-B106-46D2E8580A4C}" srcOrd="0" destOrd="0" presId="urn:microsoft.com/office/officeart/2005/8/layout/vList6"/>
    <dgm:cxn modelId="{3B7B8935-7C8D-4576-8B3E-F2D22639CC8B}" type="presParOf" srcId="{DCD1CD3B-4241-4936-8C8B-D4592BF86D75}" destId="{9945B8AC-4BB2-47F2-9C41-E724B08AF6CF}" srcOrd="1" destOrd="0" presId="urn:microsoft.com/office/officeart/2005/8/layout/vList6"/>
    <dgm:cxn modelId="{BF44721C-3C87-40F2-A571-8AE2E5F081E5}" type="presParOf" srcId="{8390DFC9-4A8C-401B-B3BC-E9422F0617B6}" destId="{96F53E04-2737-4103-A3F3-966F81D33024}" srcOrd="3" destOrd="0" presId="urn:microsoft.com/office/officeart/2005/8/layout/vList6"/>
    <dgm:cxn modelId="{E84AD7BC-EBCF-4A92-ADEA-2DE760BC78DE}" type="presParOf" srcId="{8390DFC9-4A8C-401B-B3BC-E9422F0617B6}" destId="{9638171F-D0E6-4FB3-8868-99900A06409D}" srcOrd="4" destOrd="0" presId="urn:microsoft.com/office/officeart/2005/8/layout/vList6"/>
    <dgm:cxn modelId="{CB0C68F4-12FC-48C4-A5E2-9906193CBA92}" type="presParOf" srcId="{9638171F-D0E6-4FB3-8868-99900A06409D}" destId="{D05884BB-5AD7-412D-84C6-EB3E6D7D9D12}" srcOrd="0" destOrd="0" presId="urn:microsoft.com/office/officeart/2005/8/layout/vList6"/>
    <dgm:cxn modelId="{58097105-5124-4AEA-98F7-5BA12CFB6570}" type="presParOf" srcId="{9638171F-D0E6-4FB3-8868-99900A06409D}" destId="{58864B3D-7401-4429-8254-DEFCAEE23AF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20E384-0F0A-44BC-9C6D-CD842B540E9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2D84B410-C33D-485B-AF0F-1A9B91A98EEA}">
      <dgm:prSet phldrT="[Text]" custT="1"/>
      <dgm:spPr/>
      <dgm:t>
        <a:bodyPr/>
        <a:lstStyle/>
        <a:p>
          <a:r>
            <a:rPr lang="en-US" sz="1600" dirty="0" smtClean="0">
              <a:latin typeface="Calibri" panose="020F0502020204030204" pitchFamily="34" charset="0"/>
            </a:rPr>
            <a:t>Access the variables and methods of the base class from the derived class. </a:t>
          </a:r>
          <a:endParaRPr lang="en-US" sz="1600" dirty="0">
            <a:latin typeface="Calibri" panose="020F0502020204030204" pitchFamily="34" charset="0"/>
          </a:endParaRPr>
        </a:p>
      </dgm:t>
    </dgm:pt>
    <dgm:pt modelId="{1CC24E92-5332-4025-9BAD-80809FAA39F7}" type="parTrans" cxnId="{175F58F9-31A6-4574-856A-0388CE811D46}">
      <dgm:prSet/>
      <dgm:spPr/>
      <dgm:t>
        <a:bodyPr/>
        <a:lstStyle/>
        <a:p>
          <a:endParaRPr lang="en-US" sz="1600">
            <a:latin typeface="Calibri" panose="020F0502020204030204" pitchFamily="34" charset="0"/>
          </a:endParaRPr>
        </a:p>
      </dgm:t>
    </dgm:pt>
    <dgm:pt modelId="{83A5B993-EDFA-49ED-A7C5-63CEC1DAAF48}" type="sibTrans" cxnId="{175F58F9-31A6-4574-856A-0388CE811D46}">
      <dgm:prSet/>
      <dgm:spPr/>
      <dgm:t>
        <a:bodyPr/>
        <a:lstStyle/>
        <a:p>
          <a:endParaRPr lang="en-US" sz="1600">
            <a:latin typeface="Calibri" panose="020F0502020204030204" pitchFamily="34" charset="0"/>
          </a:endParaRPr>
        </a:p>
      </dgm:t>
    </dgm:pt>
    <dgm:pt modelId="{AB53B4FE-33C6-430B-AFE2-82E72050CD3C}">
      <dgm:prSet phldrT="[Text]" custT="1"/>
      <dgm:spPr/>
      <dgm:t>
        <a:bodyPr/>
        <a:lstStyle/>
        <a:p>
          <a:r>
            <a:rPr lang="en-US" sz="1600" dirty="0" smtClean="0">
              <a:latin typeface="Calibri" panose="020F0502020204030204" pitchFamily="34" charset="0"/>
            </a:rPr>
            <a:t>Re-declare the methods and variables defined in the base class.</a:t>
          </a:r>
          <a:endParaRPr lang="en-US" sz="1600" dirty="0">
            <a:latin typeface="Calibri" panose="020F0502020204030204" pitchFamily="34" charset="0"/>
          </a:endParaRPr>
        </a:p>
      </dgm:t>
    </dgm:pt>
    <dgm:pt modelId="{EB697A65-99FB-406E-A89C-923968554762}" type="parTrans" cxnId="{84DD5954-3799-49CC-8F92-EBDC629074B9}">
      <dgm:prSet/>
      <dgm:spPr/>
      <dgm:t>
        <a:bodyPr/>
        <a:lstStyle/>
        <a:p>
          <a:endParaRPr lang="en-US" sz="1600">
            <a:latin typeface="Calibri" panose="020F0502020204030204" pitchFamily="34" charset="0"/>
          </a:endParaRPr>
        </a:p>
      </dgm:t>
    </dgm:pt>
    <dgm:pt modelId="{A5B72702-C2C6-4E77-BB87-8416629FD6C9}" type="sibTrans" cxnId="{84DD5954-3799-49CC-8F92-EBDC629074B9}">
      <dgm:prSet/>
      <dgm:spPr/>
      <dgm:t>
        <a:bodyPr/>
        <a:lstStyle/>
        <a:p>
          <a:endParaRPr lang="en-US" sz="1600">
            <a:latin typeface="Calibri" panose="020F0502020204030204" pitchFamily="34" charset="0"/>
          </a:endParaRPr>
        </a:p>
      </dgm:t>
    </dgm:pt>
    <dgm:pt modelId="{10D9B4B8-562C-4E34-98B8-5DABCBD0052C}">
      <dgm:prSet phldrT="[Text]" custT="1"/>
      <dgm:spPr/>
      <dgm:t>
        <a:bodyPr/>
        <a:lstStyle/>
        <a:p>
          <a:r>
            <a:rPr lang="en-US" sz="1600" dirty="0" smtClean="0">
              <a:latin typeface="Calibri" panose="020F0502020204030204" pitchFamily="34" charset="0"/>
            </a:rPr>
            <a:t>Invoke the derived class data members.</a:t>
          </a:r>
          <a:endParaRPr lang="en-US" sz="1600" dirty="0">
            <a:latin typeface="Calibri" panose="020F0502020204030204" pitchFamily="34" charset="0"/>
          </a:endParaRPr>
        </a:p>
      </dgm:t>
    </dgm:pt>
    <dgm:pt modelId="{4AAB9E2D-8FA9-4685-B565-106D4426EFFC}" type="parTrans" cxnId="{887D2CC0-0660-46FD-8022-60A5BB75E452}">
      <dgm:prSet/>
      <dgm:spPr/>
      <dgm:t>
        <a:bodyPr/>
        <a:lstStyle/>
        <a:p>
          <a:endParaRPr lang="en-US" sz="1600">
            <a:latin typeface="Calibri" panose="020F0502020204030204" pitchFamily="34" charset="0"/>
          </a:endParaRPr>
        </a:p>
      </dgm:t>
    </dgm:pt>
    <dgm:pt modelId="{53201ADE-7FC4-4857-A3F1-A0727335AF5D}" type="sibTrans" cxnId="{887D2CC0-0660-46FD-8022-60A5BB75E452}">
      <dgm:prSet/>
      <dgm:spPr/>
      <dgm:t>
        <a:bodyPr/>
        <a:lstStyle/>
        <a:p>
          <a:endParaRPr lang="en-US" sz="1600">
            <a:latin typeface="Calibri" panose="020F0502020204030204" pitchFamily="34" charset="0"/>
          </a:endParaRPr>
        </a:p>
      </dgm:t>
    </dgm:pt>
    <dgm:pt modelId="{DF71195A-F3DD-4E2E-8EA5-95E0224DEAC2}">
      <dgm:prSet phldrT="[Text]" custT="1"/>
      <dgm:spPr/>
      <dgm:t>
        <a:bodyPr/>
        <a:lstStyle/>
        <a:p>
          <a:r>
            <a:rPr lang="en-US" sz="1600" dirty="0" smtClean="0">
              <a:latin typeface="Calibri" panose="020F0502020204030204" pitchFamily="34" charset="0"/>
            </a:rPr>
            <a:t>Access the base class members using the </a:t>
          </a:r>
          <a:r>
            <a:rPr lang="en-US" sz="1600" dirty="0" smtClean="0">
              <a:latin typeface="Courier New" panose="02070309020205020404" pitchFamily="49" charset="0"/>
              <a:cs typeface="Courier New" panose="02070309020205020404" pitchFamily="49" charset="0"/>
            </a:rPr>
            <a:t>base</a:t>
          </a:r>
          <a:r>
            <a:rPr lang="en-US" sz="1600" dirty="0" smtClean="0">
              <a:latin typeface="Calibri" panose="020F0502020204030204" pitchFamily="34" charset="0"/>
            </a:rPr>
            <a:t> keyword. </a:t>
          </a:r>
          <a:endParaRPr lang="en-US" sz="1600" dirty="0">
            <a:latin typeface="Calibri" panose="020F0502020204030204" pitchFamily="34" charset="0"/>
          </a:endParaRPr>
        </a:p>
      </dgm:t>
    </dgm:pt>
    <dgm:pt modelId="{A11DFE14-57C2-4500-A6B7-47F45793C6FA}" type="parTrans" cxnId="{E2796FE5-633C-48BD-BB36-CC50563FF13C}">
      <dgm:prSet/>
      <dgm:spPr/>
      <dgm:t>
        <a:bodyPr/>
        <a:lstStyle/>
        <a:p>
          <a:endParaRPr lang="en-US" sz="1600">
            <a:latin typeface="Calibri" panose="020F0502020204030204" pitchFamily="34" charset="0"/>
          </a:endParaRPr>
        </a:p>
      </dgm:t>
    </dgm:pt>
    <dgm:pt modelId="{EA1EB324-33D4-4C47-952D-A231B65FFE30}" type="sibTrans" cxnId="{E2796FE5-633C-48BD-BB36-CC50563FF13C}">
      <dgm:prSet/>
      <dgm:spPr/>
      <dgm:t>
        <a:bodyPr/>
        <a:lstStyle/>
        <a:p>
          <a:endParaRPr lang="en-US" sz="1600">
            <a:latin typeface="Calibri" panose="020F0502020204030204" pitchFamily="34" charset="0"/>
          </a:endParaRPr>
        </a:p>
      </dgm:t>
    </dgm:pt>
    <dgm:pt modelId="{1256E610-E891-482E-8A8C-B0A167C0225B}" type="pres">
      <dgm:prSet presAssocID="{6620E384-0F0A-44BC-9C6D-CD842B540E99}" presName="linear" presStyleCnt="0">
        <dgm:presLayoutVars>
          <dgm:dir/>
          <dgm:animLvl val="lvl"/>
          <dgm:resizeHandles val="exact"/>
        </dgm:presLayoutVars>
      </dgm:prSet>
      <dgm:spPr/>
      <dgm:t>
        <a:bodyPr/>
        <a:lstStyle/>
        <a:p>
          <a:endParaRPr lang="en-US"/>
        </a:p>
      </dgm:t>
    </dgm:pt>
    <dgm:pt modelId="{980E54FF-55EA-4DBA-8BC6-A263B1A38671}" type="pres">
      <dgm:prSet presAssocID="{2D84B410-C33D-485B-AF0F-1A9B91A98EEA}" presName="parentLin" presStyleCnt="0"/>
      <dgm:spPr/>
    </dgm:pt>
    <dgm:pt modelId="{57AEE4AE-74D8-44BF-8BF9-AE3D24F3DFB7}" type="pres">
      <dgm:prSet presAssocID="{2D84B410-C33D-485B-AF0F-1A9B91A98EEA}" presName="parentLeftMargin" presStyleLbl="node1" presStyleIdx="0" presStyleCnt="4"/>
      <dgm:spPr/>
      <dgm:t>
        <a:bodyPr/>
        <a:lstStyle/>
        <a:p>
          <a:endParaRPr lang="en-US"/>
        </a:p>
      </dgm:t>
    </dgm:pt>
    <dgm:pt modelId="{0D8A4C50-2A1F-4BF8-AA62-6E835B9BB4FB}" type="pres">
      <dgm:prSet presAssocID="{2D84B410-C33D-485B-AF0F-1A9B91A98EEA}" presName="parentText" presStyleLbl="node1" presStyleIdx="0" presStyleCnt="4">
        <dgm:presLayoutVars>
          <dgm:chMax val="0"/>
          <dgm:bulletEnabled val="1"/>
        </dgm:presLayoutVars>
      </dgm:prSet>
      <dgm:spPr/>
      <dgm:t>
        <a:bodyPr/>
        <a:lstStyle/>
        <a:p>
          <a:endParaRPr lang="en-US"/>
        </a:p>
      </dgm:t>
    </dgm:pt>
    <dgm:pt modelId="{44B9C78A-D365-4254-815F-B7867069CA00}" type="pres">
      <dgm:prSet presAssocID="{2D84B410-C33D-485B-AF0F-1A9B91A98EEA}" presName="negativeSpace" presStyleCnt="0"/>
      <dgm:spPr/>
    </dgm:pt>
    <dgm:pt modelId="{EADB5488-8028-4E5D-BB14-F1A74CA990A2}" type="pres">
      <dgm:prSet presAssocID="{2D84B410-C33D-485B-AF0F-1A9B91A98EEA}" presName="childText" presStyleLbl="conFgAcc1" presStyleIdx="0" presStyleCnt="4">
        <dgm:presLayoutVars>
          <dgm:bulletEnabled val="1"/>
        </dgm:presLayoutVars>
      </dgm:prSet>
      <dgm:spPr/>
    </dgm:pt>
    <dgm:pt modelId="{80CE46F5-18B7-425B-9353-3CB2414E23C5}" type="pres">
      <dgm:prSet presAssocID="{83A5B993-EDFA-49ED-A7C5-63CEC1DAAF48}" presName="spaceBetweenRectangles" presStyleCnt="0"/>
      <dgm:spPr/>
    </dgm:pt>
    <dgm:pt modelId="{C10C25F6-2612-4C52-B907-FC07BFC07E1B}" type="pres">
      <dgm:prSet presAssocID="{AB53B4FE-33C6-430B-AFE2-82E72050CD3C}" presName="parentLin" presStyleCnt="0"/>
      <dgm:spPr/>
    </dgm:pt>
    <dgm:pt modelId="{471C8903-E519-44F1-AAD1-0FE042D4870E}" type="pres">
      <dgm:prSet presAssocID="{AB53B4FE-33C6-430B-AFE2-82E72050CD3C}" presName="parentLeftMargin" presStyleLbl="node1" presStyleIdx="0" presStyleCnt="4"/>
      <dgm:spPr/>
      <dgm:t>
        <a:bodyPr/>
        <a:lstStyle/>
        <a:p>
          <a:endParaRPr lang="en-US"/>
        </a:p>
      </dgm:t>
    </dgm:pt>
    <dgm:pt modelId="{A41A3981-8F37-4401-B50F-E6B8D869D9D7}" type="pres">
      <dgm:prSet presAssocID="{AB53B4FE-33C6-430B-AFE2-82E72050CD3C}" presName="parentText" presStyleLbl="node1" presStyleIdx="1" presStyleCnt="4">
        <dgm:presLayoutVars>
          <dgm:chMax val="0"/>
          <dgm:bulletEnabled val="1"/>
        </dgm:presLayoutVars>
      </dgm:prSet>
      <dgm:spPr/>
      <dgm:t>
        <a:bodyPr/>
        <a:lstStyle/>
        <a:p>
          <a:endParaRPr lang="en-US"/>
        </a:p>
      </dgm:t>
    </dgm:pt>
    <dgm:pt modelId="{585844C0-9AE9-4FD6-A5A2-21B3FFC761C9}" type="pres">
      <dgm:prSet presAssocID="{AB53B4FE-33C6-430B-AFE2-82E72050CD3C}" presName="negativeSpace" presStyleCnt="0"/>
      <dgm:spPr/>
    </dgm:pt>
    <dgm:pt modelId="{B75FA84F-8DBE-4E6B-ACFE-83B9B617CF7A}" type="pres">
      <dgm:prSet presAssocID="{AB53B4FE-33C6-430B-AFE2-82E72050CD3C}" presName="childText" presStyleLbl="conFgAcc1" presStyleIdx="1" presStyleCnt="4">
        <dgm:presLayoutVars>
          <dgm:bulletEnabled val="1"/>
        </dgm:presLayoutVars>
      </dgm:prSet>
      <dgm:spPr/>
    </dgm:pt>
    <dgm:pt modelId="{AD150F63-0517-444B-94AD-2FDF0E3886C6}" type="pres">
      <dgm:prSet presAssocID="{A5B72702-C2C6-4E77-BB87-8416629FD6C9}" presName="spaceBetweenRectangles" presStyleCnt="0"/>
      <dgm:spPr/>
    </dgm:pt>
    <dgm:pt modelId="{1FCCEC30-B929-4FFA-9EE3-AF6696ADBC14}" type="pres">
      <dgm:prSet presAssocID="{10D9B4B8-562C-4E34-98B8-5DABCBD0052C}" presName="parentLin" presStyleCnt="0"/>
      <dgm:spPr/>
    </dgm:pt>
    <dgm:pt modelId="{DE5CF9ED-143D-4647-BAA5-680116682759}" type="pres">
      <dgm:prSet presAssocID="{10D9B4B8-562C-4E34-98B8-5DABCBD0052C}" presName="parentLeftMargin" presStyleLbl="node1" presStyleIdx="1" presStyleCnt="4"/>
      <dgm:spPr/>
      <dgm:t>
        <a:bodyPr/>
        <a:lstStyle/>
        <a:p>
          <a:endParaRPr lang="en-US"/>
        </a:p>
      </dgm:t>
    </dgm:pt>
    <dgm:pt modelId="{DA015897-37B2-400D-A80C-1C55BCAC6397}" type="pres">
      <dgm:prSet presAssocID="{10D9B4B8-562C-4E34-98B8-5DABCBD0052C}" presName="parentText" presStyleLbl="node1" presStyleIdx="2" presStyleCnt="4">
        <dgm:presLayoutVars>
          <dgm:chMax val="0"/>
          <dgm:bulletEnabled val="1"/>
        </dgm:presLayoutVars>
      </dgm:prSet>
      <dgm:spPr/>
      <dgm:t>
        <a:bodyPr/>
        <a:lstStyle/>
        <a:p>
          <a:endParaRPr lang="en-US"/>
        </a:p>
      </dgm:t>
    </dgm:pt>
    <dgm:pt modelId="{003E86F7-AFCF-4FE4-94A9-D25679F862E5}" type="pres">
      <dgm:prSet presAssocID="{10D9B4B8-562C-4E34-98B8-5DABCBD0052C}" presName="negativeSpace" presStyleCnt="0"/>
      <dgm:spPr/>
    </dgm:pt>
    <dgm:pt modelId="{1BA8F495-B6FA-486F-8411-3E9D3A9A2906}" type="pres">
      <dgm:prSet presAssocID="{10D9B4B8-562C-4E34-98B8-5DABCBD0052C}" presName="childText" presStyleLbl="conFgAcc1" presStyleIdx="2" presStyleCnt="4">
        <dgm:presLayoutVars>
          <dgm:bulletEnabled val="1"/>
        </dgm:presLayoutVars>
      </dgm:prSet>
      <dgm:spPr/>
    </dgm:pt>
    <dgm:pt modelId="{45D2D1C9-033B-4CC5-B6F4-7A778E08DFBF}" type="pres">
      <dgm:prSet presAssocID="{53201ADE-7FC4-4857-A3F1-A0727335AF5D}" presName="spaceBetweenRectangles" presStyleCnt="0"/>
      <dgm:spPr/>
    </dgm:pt>
    <dgm:pt modelId="{E0F860A7-60FB-4E7D-B79E-36CB1DB751C7}" type="pres">
      <dgm:prSet presAssocID="{DF71195A-F3DD-4E2E-8EA5-95E0224DEAC2}" presName="parentLin" presStyleCnt="0"/>
      <dgm:spPr/>
    </dgm:pt>
    <dgm:pt modelId="{5D6AC33A-D5F6-4541-98D4-D58A9A213914}" type="pres">
      <dgm:prSet presAssocID="{DF71195A-F3DD-4E2E-8EA5-95E0224DEAC2}" presName="parentLeftMargin" presStyleLbl="node1" presStyleIdx="2" presStyleCnt="4"/>
      <dgm:spPr/>
      <dgm:t>
        <a:bodyPr/>
        <a:lstStyle/>
        <a:p>
          <a:endParaRPr lang="en-US"/>
        </a:p>
      </dgm:t>
    </dgm:pt>
    <dgm:pt modelId="{4532B553-3488-4585-A874-1A1FA0B0AC97}" type="pres">
      <dgm:prSet presAssocID="{DF71195A-F3DD-4E2E-8EA5-95E0224DEAC2}" presName="parentText" presStyleLbl="node1" presStyleIdx="3" presStyleCnt="4">
        <dgm:presLayoutVars>
          <dgm:chMax val="0"/>
          <dgm:bulletEnabled val="1"/>
        </dgm:presLayoutVars>
      </dgm:prSet>
      <dgm:spPr/>
      <dgm:t>
        <a:bodyPr/>
        <a:lstStyle/>
        <a:p>
          <a:endParaRPr lang="en-US"/>
        </a:p>
      </dgm:t>
    </dgm:pt>
    <dgm:pt modelId="{EA8C0F84-84E4-4338-9D48-60D233D8A957}" type="pres">
      <dgm:prSet presAssocID="{DF71195A-F3DD-4E2E-8EA5-95E0224DEAC2}" presName="negativeSpace" presStyleCnt="0"/>
      <dgm:spPr/>
    </dgm:pt>
    <dgm:pt modelId="{259A3F81-8F3F-4BEB-A145-7C982F13B4D8}" type="pres">
      <dgm:prSet presAssocID="{DF71195A-F3DD-4E2E-8EA5-95E0224DEAC2}" presName="childText" presStyleLbl="conFgAcc1" presStyleIdx="3" presStyleCnt="4">
        <dgm:presLayoutVars>
          <dgm:bulletEnabled val="1"/>
        </dgm:presLayoutVars>
      </dgm:prSet>
      <dgm:spPr/>
    </dgm:pt>
  </dgm:ptLst>
  <dgm:cxnLst>
    <dgm:cxn modelId="{4179D6FB-3C9E-4800-9E4E-891310DB6BD7}" type="presOf" srcId="{DF71195A-F3DD-4E2E-8EA5-95E0224DEAC2}" destId="{5D6AC33A-D5F6-4541-98D4-D58A9A213914}" srcOrd="0" destOrd="0" presId="urn:microsoft.com/office/officeart/2005/8/layout/list1"/>
    <dgm:cxn modelId="{175F58F9-31A6-4574-856A-0388CE811D46}" srcId="{6620E384-0F0A-44BC-9C6D-CD842B540E99}" destId="{2D84B410-C33D-485B-AF0F-1A9B91A98EEA}" srcOrd="0" destOrd="0" parTransId="{1CC24E92-5332-4025-9BAD-80809FAA39F7}" sibTransId="{83A5B993-EDFA-49ED-A7C5-63CEC1DAAF48}"/>
    <dgm:cxn modelId="{4D5FF6B6-B63B-4B9E-9127-F44572FBA4CD}" type="presOf" srcId="{6620E384-0F0A-44BC-9C6D-CD842B540E99}" destId="{1256E610-E891-482E-8A8C-B0A167C0225B}" srcOrd="0" destOrd="0" presId="urn:microsoft.com/office/officeart/2005/8/layout/list1"/>
    <dgm:cxn modelId="{5E80934C-2940-4348-A149-9120C7EB0D08}" type="presOf" srcId="{10D9B4B8-562C-4E34-98B8-5DABCBD0052C}" destId="{DE5CF9ED-143D-4647-BAA5-680116682759}" srcOrd="0" destOrd="0" presId="urn:microsoft.com/office/officeart/2005/8/layout/list1"/>
    <dgm:cxn modelId="{F5DCF046-94AA-454A-85BF-875E826F1E2D}" type="presOf" srcId="{2D84B410-C33D-485B-AF0F-1A9B91A98EEA}" destId="{57AEE4AE-74D8-44BF-8BF9-AE3D24F3DFB7}" srcOrd="0" destOrd="0" presId="urn:microsoft.com/office/officeart/2005/8/layout/list1"/>
    <dgm:cxn modelId="{E2796FE5-633C-48BD-BB36-CC50563FF13C}" srcId="{6620E384-0F0A-44BC-9C6D-CD842B540E99}" destId="{DF71195A-F3DD-4E2E-8EA5-95E0224DEAC2}" srcOrd="3" destOrd="0" parTransId="{A11DFE14-57C2-4500-A6B7-47F45793C6FA}" sibTransId="{EA1EB324-33D4-4C47-952D-A231B65FFE30}"/>
    <dgm:cxn modelId="{D8232401-0E04-46F6-842A-73D366F3711E}" type="presOf" srcId="{DF71195A-F3DD-4E2E-8EA5-95E0224DEAC2}" destId="{4532B553-3488-4585-A874-1A1FA0B0AC97}" srcOrd="1" destOrd="0" presId="urn:microsoft.com/office/officeart/2005/8/layout/list1"/>
    <dgm:cxn modelId="{6199EFC0-8229-45CE-BDF0-DB65ACBA917B}" type="presOf" srcId="{2D84B410-C33D-485B-AF0F-1A9B91A98EEA}" destId="{0D8A4C50-2A1F-4BF8-AA62-6E835B9BB4FB}" srcOrd="1" destOrd="0" presId="urn:microsoft.com/office/officeart/2005/8/layout/list1"/>
    <dgm:cxn modelId="{6C7A1611-070D-415E-8AA2-9F571474AF15}" type="presOf" srcId="{AB53B4FE-33C6-430B-AFE2-82E72050CD3C}" destId="{A41A3981-8F37-4401-B50F-E6B8D869D9D7}" srcOrd="1" destOrd="0" presId="urn:microsoft.com/office/officeart/2005/8/layout/list1"/>
    <dgm:cxn modelId="{F3E70C54-EFEE-492A-9B4E-72E4E5F8771F}" type="presOf" srcId="{10D9B4B8-562C-4E34-98B8-5DABCBD0052C}" destId="{DA015897-37B2-400D-A80C-1C55BCAC6397}" srcOrd="1" destOrd="0" presId="urn:microsoft.com/office/officeart/2005/8/layout/list1"/>
    <dgm:cxn modelId="{08C0163A-E1ED-4CEC-99A8-E91DAE732A9A}" type="presOf" srcId="{AB53B4FE-33C6-430B-AFE2-82E72050CD3C}" destId="{471C8903-E519-44F1-AAD1-0FE042D4870E}" srcOrd="0" destOrd="0" presId="urn:microsoft.com/office/officeart/2005/8/layout/list1"/>
    <dgm:cxn modelId="{887D2CC0-0660-46FD-8022-60A5BB75E452}" srcId="{6620E384-0F0A-44BC-9C6D-CD842B540E99}" destId="{10D9B4B8-562C-4E34-98B8-5DABCBD0052C}" srcOrd="2" destOrd="0" parTransId="{4AAB9E2D-8FA9-4685-B565-106D4426EFFC}" sibTransId="{53201ADE-7FC4-4857-A3F1-A0727335AF5D}"/>
    <dgm:cxn modelId="{84DD5954-3799-49CC-8F92-EBDC629074B9}" srcId="{6620E384-0F0A-44BC-9C6D-CD842B540E99}" destId="{AB53B4FE-33C6-430B-AFE2-82E72050CD3C}" srcOrd="1" destOrd="0" parTransId="{EB697A65-99FB-406E-A89C-923968554762}" sibTransId="{A5B72702-C2C6-4E77-BB87-8416629FD6C9}"/>
    <dgm:cxn modelId="{44678E79-DA36-45FF-8E02-3CB4A430D052}" type="presParOf" srcId="{1256E610-E891-482E-8A8C-B0A167C0225B}" destId="{980E54FF-55EA-4DBA-8BC6-A263B1A38671}" srcOrd="0" destOrd="0" presId="urn:microsoft.com/office/officeart/2005/8/layout/list1"/>
    <dgm:cxn modelId="{82980A36-646E-42AB-BD0A-E39652D64768}" type="presParOf" srcId="{980E54FF-55EA-4DBA-8BC6-A263B1A38671}" destId="{57AEE4AE-74D8-44BF-8BF9-AE3D24F3DFB7}" srcOrd="0" destOrd="0" presId="urn:microsoft.com/office/officeart/2005/8/layout/list1"/>
    <dgm:cxn modelId="{A50B2D3E-BFDA-4ADD-B523-5FB187A5A5D8}" type="presParOf" srcId="{980E54FF-55EA-4DBA-8BC6-A263B1A38671}" destId="{0D8A4C50-2A1F-4BF8-AA62-6E835B9BB4FB}" srcOrd="1" destOrd="0" presId="urn:microsoft.com/office/officeart/2005/8/layout/list1"/>
    <dgm:cxn modelId="{8AB919A6-C1FC-4392-A7BF-C0793B312B2F}" type="presParOf" srcId="{1256E610-E891-482E-8A8C-B0A167C0225B}" destId="{44B9C78A-D365-4254-815F-B7867069CA00}" srcOrd="1" destOrd="0" presId="urn:microsoft.com/office/officeart/2005/8/layout/list1"/>
    <dgm:cxn modelId="{491ED39D-0217-44BA-B489-92394DB5C148}" type="presParOf" srcId="{1256E610-E891-482E-8A8C-B0A167C0225B}" destId="{EADB5488-8028-4E5D-BB14-F1A74CA990A2}" srcOrd="2" destOrd="0" presId="urn:microsoft.com/office/officeart/2005/8/layout/list1"/>
    <dgm:cxn modelId="{1DF65101-5C73-4056-941F-8820CAB7EAED}" type="presParOf" srcId="{1256E610-E891-482E-8A8C-B0A167C0225B}" destId="{80CE46F5-18B7-425B-9353-3CB2414E23C5}" srcOrd="3" destOrd="0" presId="urn:microsoft.com/office/officeart/2005/8/layout/list1"/>
    <dgm:cxn modelId="{8648DCE7-0206-4C4F-BE45-0575FEBB8BF4}" type="presParOf" srcId="{1256E610-E891-482E-8A8C-B0A167C0225B}" destId="{C10C25F6-2612-4C52-B907-FC07BFC07E1B}" srcOrd="4" destOrd="0" presId="urn:microsoft.com/office/officeart/2005/8/layout/list1"/>
    <dgm:cxn modelId="{99D9F0E0-EBF7-4098-AF7D-E08EF2199C1F}" type="presParOf" srcId="{C10C25F6-2612-4C52-B907-FC07BFC07E1B}" destId="{471C8903-E519-44F1-AAD1-0FE042D4870E}" srcOrd="0" destOrd="0" presId="urn:microsoft.com/office/officeart/2005/8/layout/list1"/>
    <dgm:cxn modelId="{1579B001-688F-4314-B5E5-533AB4BCCCDF}" type="presParOf" srcId="{C10C25F6-2612-4C52-B907-FC07BFC07E1B}" destId="{A41A3981-8F37-4401-B50F-E6B8D869D9D7}" srcOrd="1" destOrd="0" presId="urn:microsoft.com/office/officeart/2005/8/layout/list1"/>
    <dgm:cxn modelId="{20B317FA-DE2D-4046-908D-E7B0AB8FAF7F}" type="presParOf" srcId="{1256E610-E891-482E-8A8C-B0A167C0225B}" destId="{585844C0-9AE9-4FD6-A5A2-21B3FFC761C9}" srcOrd="5" destOrd="0" presId="urn:microsoft.com/office/officeart/2005/8/layout/list1"/>
    <dgm:cxn modelId="{BB3F3C08-7A77-4AA1-A30E-9D724D5BD773}" type="presParOf" srcId="{1256E610-E891-482E-8A8C-B0A167C0225B}" destId="{B75FA84F-8DBE-4E6B-ACFE-83B9B617CF7A}" srcOrd="6" destOrd="0" presId="urn:microsoft.com/office/officeart/2005/8/layout/list1"/>
    <dgm:cxn modelId="{AA10BC52-CFE0-44E0-9EC4-BADCC13E87E8}" type="presParOf" srcId="{1256E610-E891-482E-8A8C-B0A167C0225B}" destId="{AD150F63-0517-444B-94AD-2FDF0E3886C6}" srcOrd="7" destOrd="0" presId="urn:microsoft.com/office/officeart/2005/8/layout/list1"/>
    <dgm:cxn modelId="{A5F39902-0567-4539-85BC-9F9CD9E8B3C6}" type="presParOf" srcId="{1256E610-E891-482E-8A8C-B0A167C0225B}" destId="{1FCCEC30-B929-4FFA-9EE3-AF6696ADBC14}" srcOrd="8" destOrd="0" presId="urn:microsoft.com/office/officeart/2005/8/layout/list1"/>
    <dgm:cxn modelId="{EEAE3B14-41B4-43AE-8930-85E71FA91AD6}" type="presParOf" srcId="{1FCCEC30-B929-4FFA-9EE3-AF6696ADBC14}" destId="{DE5CF9ED-143D-4647-BAA5-680116682759}" srcOrd="0" destOrd="0" presId="urn:microsoft.com/office/officeart/2005/8/layout/list1"/>
    <dgm:cxn modelId="{2CBCE9C1-E586-434D-9730-C91702C57450}" type="presParOf" srcId="{1FCCEC30-B929-4FFA-9EE3-AF6696ADBC14}" destId="{DA015897-37B2-400D-A80C-1C55BCAC6397}" srcOrd="1" destOrd="0" presId="urn:microsoft.com/office/officeart/2005/8/layout/list1"/>
    <dgm:cxn modelId="{BCCB8F95-059E-43F0-B652-1E239357B568}" type="presParOf" srcId="{1256E610-E891-482E-8A8C-B0A167C0225B}" destId="{003E86F7-AFCF-4FE4-94A9-D25679F862E5}" srcOrd="9" destOrd="0" presId="urn:microsoft.com/office/officeart/2005/8/layout/list1"/>
    <dgm:cxn modelId="{34735BC1-66E0-408B-BBB4-EB8EA4CF4200}" type="presParOf" srcId="{1256E610-E891-482E-8A8C-B0A167C0225B}" destId="{1BA8F495-B6FA-486F-8411-3E9D3A9A2906}" srcOrd="10" destOrd="0" presId="urn:microsoft.com/office/officeart/2005/8/layout/list1"/>
    <dgm:cxn modelId="{25C0A45F-747E-45A3-9D78-80156959A7F1}" type="presParOf" srcId="{1256E610-E891-482E-8A8C-B0A167C0225B}" destId="{45D2D1C9-033B-4CC5-B6F4-7A778E08DFBF}" srcOrd="11" destOrd="0" presId="urn:microsoft.com/office/officeart/2005/8/layout/list1"/>
    <dgm:cxn modelId="{B681D505-82F7-4B32-8CCB-EE4ED938FAFB}" type="presParOf" srcId="{1256E610-E891-482E-8A8C-B0A167C0225B}" destId="{E0F860A7-60FB-4E7D-B79E-36CB1DB751C7}" srcOrd="12" destOrd="0" presId="urn:microsoft.com/office/officeart/2005/8/layout/list1"/>
    <dgm:cxn modelId="{20D286DB-A704-4A6F-B093-96E38B0F0B24}" type="presParOf" srcId="{E0F860A7-60FB-4E7D-B79E-36CB1DB751C7}" destId="{5D6AC33A-D5F6-4541-98D4-D58A9A213914}" srcOrd="0" destOrd="0" presId="urn:microsoft.com/office/officeart/2005/8/layout/list1"/>
    <dgm:cxn modelId="{CA21ABB3-AEC8-4CE8-8D57-DA86880FC89F}" type="presParOf" srcId="{E0F860A7-60FB-4E7D-B79E-36CB1DB751C7}" destId="{4532B553-3488-4585-A874-1A1FA0B0AC97}" srcOrd="1" destOrd="0" presId="urn:microsoft.com/office/officeart/2005/8/layout/list1"/>
    <dgm:cxn modelId="{41B5036A-33F7-4271-8AC6-053E5ABC8E0C}" type="presParOf" srcId="{1256E610-E891-482E-8A8C-B0A167C0225B}" destId="{EA8C0F84-84E4-4338-9D48-60D233D8A957}" srcOrd="13" destOrd="0" presId="urn:microsoft.com/office/officeart/2005/8/layout/list1"/>
    <dgm:cxn modelId="{1769B893-49B4-411B-AC5C-BFE1378DD1A5}" type="presParOf" srcId="{1256E610-E891-482E-8A8C-B0A167C0225B}" destId="{259A3F81-8F3F-4BEB-A145-7C982F13B4D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FC8FF6-1C8D-48F6-A04D-8F4B82E576BA}"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ACE60E92-1B07-41E0-973F-109B9CCDD713}">
      <dgm:prSet phldrT="[Text]"/>
      <dgm:spPr/>
      <dgm:t>
        <a:bodyPr/>
        <a:lstStyle/>
        <a:p>
          <a:r>
            <a:rPr lang="en-US" dirty="0" smtClean="0">
              <a:latin typeface="Courier New" pitchFamily="49" charset="0"/>
              <a:cs typeface="Courier New" pitchFamily="49" charset="0"/>
            </a:rPr>
            <a:t>new </a:t>
          </a:r>
          <a:r>
            <a:rPr lang="en-US" dirty="0" smtClean="0">
              <a:latin typeface="Calibri" pitchFamily="34" charset="0"/>
            </a:rPr>
            <a:t>Operator </a:t>
          </a:r>
          <a:endParaRPr lang="en-US" dirty="0">
            <a:latin typeface="Calibri" panose="020F0502020204030204" pitchFamily="34" charset="0"/>
          </a:endParaRPr>
        </a:p>
      </dgm:t>
    </dgm:pt>
    <dgm:pt modelId="{0757100C-D7A0-4FCA-ADAF-5AD22830FC77}" type="parTrans" cxnId="{E5CE577D-1676-4592-9A41-ECD477D42318}">
      <dgm:prSet/>
      <dgm:spPr/>
      <dgm:t>
        <a:bodyPr/>
        <a:lstStyle/>
        <a:p>
          <a:endParaRPr lang="en-US"/>
        </a:p>
      </dgm:t>
    </dgm:pt>
    <dgm:pt modelId="{54189765-6B94-4DBB-99C8-F3EAEC2370BC}" type="sibTrans" cxnId="{E5CE577D-1676-4592-9A41-ECD477D42318}">
      <dgm:prSet/>
      <dgm:spPr/>
      <dgm:t>
        <a:bodyPr/>
        <a:lstStyle/>
        <a:p>
          <a:endParaRPr lang="en-US"/>
        </a:p>
      </dgm:t>
    </dgm:pt>
    <dgm:pt modelId="{6BB75DAE-4F8C-4586-95C2-03A0B54FCA18}">
      <dgm:prSet phldrT="[Text]"/>
      <dgm:spPr/>
      <dgm:t>
        <a:bodyPr/>
        <a:lstStyle/>
        <a:p>
          <a:r>
            <a:rPr lang="en-US" dirty="0" smtClean="0">
              <a:latin typeface="Calibri" panose="020F0502020204030204" pitchFamily="34" charset="0"/>
            </a:rPr>
            <a:t>Instantiates a class by creating its object which invokes the constructor of the class.</a:t>
          </a:r>
          <a:endParaRPr lang="en-US" dirty="0">
            <a:latin typeface="Calibri" panose="020F0502020204030204" pitchFamily="34" charset="0"/>
          </a:endParaRPr>
        </a:p>
      </dgm:t>
    </dgm:pt>
    <dgm:pt modelId="{E52A2501-F176-4DB2-85F8-64F7AE8431B8}" type="parTrans" cxnId="{DBB29ED0-7816-4091-BDDE-2ACD6BF30851}">
      <dgm:prSet/>
      <dgm:spPr/>
      <dgm:t>
        <a:bodyPr/>
        <a:lstStyle/>
        <a:p>
          <a:endParaRPr lang="en-US"/>
        </a:p>
      </dgm:t>
    </dgm:pt>
    <dgm:pt modelId="{41FC66A0-EA1E-44E8-8836-6C14EF0E7EC0}" type="sibTrans" cxnId="{DBB29ED0-7816-4091-BDDE-2ACD6BF30851}">
      <dgm:prSet/>
      <dgm:spPr/>
      <dgm:t>
        <a:bodyPr/>
        <a:lstStyle/>
        <a:p>
          <a:endParaRPr lang="en-US"/>
        </a:p>
      </dgm:t>
    </dgm:pt>
    <dgm:pt modelId="{FA41E4F0-DE38-4320-805B-283D51693306}">
      <dgm:prSet phldrT="[Text]"/>
      <dgm:spPr/>
      <dgm:t>
        <a:bodyPr/>
        <a:lstStyle/>
        <a:p>
          <a:r>
            <a:rPr lang="en-US" dirty="0" smtClean="0">
              <a:latin typeface="Calibri" pitchFamily="34" charset="0"/>
            </a:rPr>
            <a:t>Modifier</a:t>
          </a:r>
          <a:endParaRPr lang="en-US" dirty="0">
            <a:latin typeface="Calibri" pitchFamily="34" charset="0"/>
          </a:endParaRPr>
        </a:p>
      </dgm:t>
    </dgm:pt>
    <dgm:pt modelId="{57F690A6-B34D-4721-BBB6-1BFCA7654641}" type="parTrans" cxnId="{2AAB8215-2364-43F9-8012-B9B117D49CFF}">
      <dgm:prSet/>
      <dgm:spPr/>
      <dgm:t>
        <a:bodyPr/>
        <a:lstStyle/>
        <a:p>
          <a:endParaRPr lang="en-US"/>
        </a:p>
      </dgm:t>
    </dgm:pt>
    <dgm:pt modelId="{349E3A89-18EC-41AA-AD9C-38C9A8A796B5}" type="sibTrans" cxnId="{2AAB8215-2364-43F9-8012-B9B117D49CFF}">
      <dgm:prSet/>
      <dgm:spPr/>
      <dgm:t>
        <a:bodyPr/>
        <a:lstStyle/>
        <a:p>
          <a:endParaRPr lang="en-US"/>
        </a:p>
      </dgm:t>
    </dgm:pt>
    <dgm:pt modelId="{54BE4B0B-72E1-4609-9E12-B148ED3C9788}">
      <dgm:prSet phldrT="[Text]"/>
      <dgm:spPr/>
      <dgm:t>
        <a:bodyPr/>
        <a:lstStyle/>
        <a:p>
          <a:r>
            <a:rPr lang="en-US" dirty="0" smtClean="0">
              <a:latin typeface="Calibri" panose="020F0502020204030204" pitchFamily="34" charset="0"/>
            </a:rPr>
            <a:t>Hides the methods or variables of the base class that are inherited in the derived class. </a:t>
          </a:r>
          <a:endParaRPr lang="en-US" dirty="0">
            <a:latin typeface="Calibri" panose="020F0502020204030204" pitchFamily="34" charset="0"/>
          </a:endParaRPr>
        </a:p>
      </dgm:t>
    </dgm:pt>
    <dgm:pt modelId="{D71DA84E-A353-4CCD-9438-67DF1E758882}" type="parTrans" cxnId="{C0B511F8-E7A6-468E-AB4C-3EC36B5647FD}">
      <dgm:prSet/>
      <dgm:spPr/>
      <dgm:t>
        <a:bodyPr/>
        <a:lstStyle/>
        <a:p>
          <a:endParaRPr lang="en-US"/>
        </a:p>
      </dgm:t>
    </dgm:pt>
    <dgm:pt modelId="{A734A6EB-A70E-4ED9-BFF1-7719FF1E255E}" type="sibTrans" cxnId="{C0B511F8-E7A6-468E-AB4C-3EC36B5647FD}">
      <dgm:prSet/>
      <dgm:spPr/>
      <dgm:t>
        <a:bodyPr/>
        <a:lstStyle/>
        <a:p>
          <a:endParaRPr lang="en-US"/>
        </a:p>
      </dgm:t>
    </dgm:pt>
    <dgm:pt modelId="{CA0785BA-468C-4BB5-9C8B-CB2ECA15CB21}" type="pres">
      <dgm:prSet presAssocID="{90FC8FF6-1C8D-48F6-A04D-8F4B82E576BA}" presName="list" presStyleCnt="0">
        <dgm:presLayoutVars>
          <dgm:dir/>
          <dgm:animLvl val="lvl"/>
        </dgm:presLayoutVars>
      </dgm:prSet>
      <dgm:spPr/>
      <dgm:t>
        <a:bodyPr/>
        <a:lstStyle/>
        <a:p>
          <a:endParaRPr lang="en-US"/>
        </a:p>
      </dgm:t>
    </dgm:pt>
    <dgm:pt modelId="{34E8764A-E6D9-4281-BE9B-6E7B0EC3117C}" type="pres">
      <dgm:prSet presAssocID="{ACE60E92-1B07-41E0-973F-109B9CCDD713}" presName="posSpace" presStyleCnt="0"/>
      <dgm:spPr/>
    </dgm:pt>
    <dgm:pt modelId="{823AD2CF-7928-4DB3-9382-FD88BCFC3266}" type="pres">
      <dgm:prSet presAssocID="{ACE60E92-1B07-41E0-973F-109B9CCDD713}" presName="vertFlow" presStyleCnt="0"/>
      <dgm:spPr/>
    </dgm:pt>
    <dgm:pt modelId="{76921CDC-806A-4677-8EC3-5B30EFE2F04B}" type="pres">
      <dgm:prSet presAssocID="{ACE60E92-1B07-41E0-973F-109B9CCDD713}" presName="topSpace" presStyleCnt="0"/>
      <dgm:spPr/>
    </dgm:pt>
    <dgm:pt modelId="{630C854E-F2DA-43CC-99F8-66DD205550AF}" type="pres">
      <dgm:prSet presAssocID="{ACE60E92-1B07-41E0-973F-109B9CCDD713}" presName="firstComp" presStyleCnt="0"/>
      <dgm:spPr/>
    </dgm:pt>
    <dgm:pt modelId="{AA4998E8-63B0-4B72-9005-CB34623B8EFB}" type="pres">
      <dgm:prSet presAssocID="{ACE60E92-1B07-41E0-973F-109B9CCDD713}" presName="firstChild" presStyleLbl="bgAccFollowNode1" presStyleIdx="0" presStyleCnt="2"/>
      <dgm:spPr/>
      <dgm:t>
        <a:bodyPr/>
        <a:lstStyle/>
        <a:p>
          <a:endParaRPr lang="en-US"/>
        </a:p>
      </dgm:t>
    </dgm:pt>
    <dgm:pt modelId="{A77D59FD-3879-41C8-AD58-FF9983613B2A}" type="pres">
      <dgm:prSet presAssocID="{ACE60E92-1B07-41E0-973F-109B9CCDD713}" presName="firstChildTx" presStyleLbl="bgAccFollowNode1" presStyleIdx="0" presStyleCnt="2">
        <dgm:presLayoutVars>
          <dgm:bulletEnabled val="1"/>
        </dgm:presLayoutVars>
      </dgm:prSet>
      <dgm:spPr/>
      <dgm:t>
        <a:bodyPr/>
        <a:lstStyle/>
        <a:p>
          <a:endParaRPr lang="en-US"/>
        </a:p>
      </dgm:t>
    </dgm:pt>
    <dgm:pt modelId="{F7E72B8D-149E-4A15-A501-9D34571826E8}" type="pres">
      <dgm:prSet presAssocID="{ACE60E92-1B07-41E0-973F-109B9CCDD713}" presName="negSpace" presStyleCnt="0"/>
      <dgm:spPr/>
    </dgm:pt>
    <dgm:pt modelId="{F061AA04-C9E5-48E4-99ED-729723423CB5}" type="pres">
      <dgm:prSet presAssocID="{ACE60E92-1B07-41E0-973F-109B9CCDD713}" presName="circle" presStyleLbl="node1" presStyleIdx="0" presStyleCnt="2"/>
      <dgm:spPr/>
      <dgm:t>
        <a:bodyPr/>
        <a:lstStyle/>
        <a:p>
          <a:endParaRPr lang="en-US"/>
        </a:p>
      </dgm:t>
    </dgm:pt>
    <dgm:pt modelId="{B4492940-90F5-49F0-B5CB-49BFCD2B7AAE}" type="pres">
      <dgm:prSet presAssocID="{54189765-6B94-4DBB-99C8-F3EAEC2370BC}" presName="transSpace" presStyleCnt="0"/>
      <dgm:spPr/>
    </dgm:pt>
    <dgm:pt modelId="{CCE8FFD3-4954-4155-BD21-8CB2FE059DB1}" type="pres">
      <dgm:prSet presAssocID="{FA41E4F0-DE38-4320-805B-283D51693306}" presName="posSpace" presStyleCnt="0"/>
      <dgm:spPr/>
    </dgm:pt>
    <dgm:pt modelId="{A31948A7-A5B5-4657-8393-758971751D97}" type="pres">
      <dgm:prSet presAssocID="{FA41E4F0-DE38-4320-805B-283D51693306}" presName="vertFlow" presStyleCnt="0"/>
      <dgm:spPr/>
    </dgm:pt>
    <dgm:pt modelId="{06D2D2EA-3C04-48CC-9F6C-DC07C1E335D0}" type="pres">
      <dgm:prSet presAssocID="{FA41E4F0-DE38-4320-805B-283D51693306}" presName="topSpace" presStyleCnt="0"/>
      <dgm:spPr/>
    </dgm:pt>
    <dgm:pt modelId="{182F4B93-332C-4156-814C-BF26FBD57A01}" type="pres">
      <dgm:prSet presAssocID="{FA41E4F0-DE38-4320-805B-283D51693306}" presName="firstComp" presStyleCnt="0"/>
      <dgm:spPr/>
    </dgm:pt>
    <dgm:pt modelId="{C1652024-537C-476B-A0B3-490F547EF82E}" type="pres">
      <dgm:prSet presAssocID="{FA41E4F0-DE38-4320-805B-283D51693306}" presName="firstChild" presStyleLbl="bgAccFollowNode1" presStyleIdx="1" presStyleCnt="2"/>
      <dgm:spPr/>
      <dgm:t>
        <a:bodyPr/>
        <a:lstStyle/>
        <a:p>
          <a:endParaRPr lang="en-US"/>
        </a:p>
      </dgm:t>
    </dgm:pt>
    <dgm:pt modelId="{A319FE04-01A0-4B45-B8BA-464181BBF37C}" type="pres">
      <dgm:prSet presAssocID="{FA41E4F0-DE38-4320-805B-283D51693306}" presName="firstChildTx" presStyleLbl="bgAccFollowNode1" presStyleIdx="1" presStyleCnt="2">
        <dgm:presLayoutVars>
          <dgm:bulletEnabled val="1"/>
        </dgm:presLayoutVars>
      </dgm:prSet>
      <dgm:spPr/>
      <dgm:t>
        <a:bodyPr/>
        <a:lstStyle/>
        <a:p>
          <a:endParaRPr lang="en-US"/>
        </a:p>
      </dgm:t>
    </dgm:pt>
    <dgm:pt modelId="{F531355C-0665-41CE-AD07-3E8CE0002181}" type="pres">
      <dgm:prSet presAssocID="{FA41E4F0-DE38-4320-805B-283D51693306}" presName="negSpace" presStyleCnt="0"/>
      <dgm:spPr/>
    </dgm:pt>
    <dgm:pt modelId="{9AB822E5-F934-4CA6-A5B4-2D31EA8919AF}" type="pres">
      <dgm:prSet presAssocID="{FA41E4F0-DE38-4320-805B-283D51693306}" presName="circle" presStyleLbl="node1" presStyleIdx="1" presStyleCnt="2"/>
      <dgm:spPr/>
      <dgm:t>
        <a:bodyPr/>
        <a:lstStyle/>
        <a:p>
          <a:endParaRPr lang="en-US"/>
        </a:p>
      </dgm:t>
    </dgm:pt>
  </dgm:ptLst>
  <dgm:cxnLst>
    <dgm:cxn modelId="{C0B511F8-E7A6-468E-AB4C-3EC36B5647FD}" srcId="{FA41E4F0-DE38-4320-805B-283D51693306}" destId="{54BE4B0B-72E1-4609-9E12-B148ED3C9788}" srcOrd="0" destOrd="0" parTransId="{D71DA84E-A353-4CCD-9438-67DF1E758882}" sibTransId="{A734A6EB-A70E-4ED9-BFF1-7719FF1E255E}"/>
    <dgm:cxn modelId="{9616669F-387F-4A87-B1C8-DEDAC3D28B70}" type="presOf" srcId="{6BB75DAE-4F8C-4586-95C2-03A0B54FCA18}" destId="{A77D59FD-3879-41C8-AD58-FF9983613B2A}" srcOrd="1" destOrd="0" presId="urn:microsoft.com/office/officeart/2005/8/layout/hList9"/>
    <dgm:cxn modelId="{4FE728E1-5FCD-4159-A1CD-D4576E9CCE05}" type="presOf" srcId="{ACE60E92-1B07-41E0-973F-109B9CCDD713}" destId="{F061AA04-C9E5-48E4-99ED-729723423CB5}" srcOrd="0" destOrd="0" presId="urn:microsoft.com/office/officeart/2005/8/layout/hList9"/>
    <dgm:cxn modelId="{570C5E47-8595-43DA-9F64-5679BFB67350}" type="presOf" srcId="{FA41E4F0-DE38-4320-805B-283D51693306}" destId="{9AB822E5-F934-4CA6-A5B4-2D31EA8919AF}" srcOrd="0" destOrd="0" presId="urn:microsoft.com/office/officeart/2005/8/layout/hList9"/>
    <dgm:cxn modelId="{DBB29ED0-7816-4091-BDDE-2ACD6BF30851}" srcId="{ACE60E92-1B07-41E0-973F-109B9CCDD713}" destId="{6BB75DAE-4F8C-4586-95C2-03A0B54FCA18}" srcOrd="0" destOrd="0" parTransId="{E52A2501-F176-4DB2-85F8-64F7AE8431B8}" sibTransId="{41FC66A0-EA1E-44E8-8836-6C14EF0E7EC0}"/>
    <dgm:cxn modelId="{E5CE577D-1676-4592-9A41-ECD477D42318}" srcId="{90FC8FF6-1C8D-48F6-A04D-8F4B82E576BA}" destId="{ACE60E92-1B07-41E0-973F-109B9CCDD713}" srcOrd="0" destOrd="0" parTransId="{0757100C-D7A0-4FCA-ADAF-5AD22830FC77}" sibTransId="{54189765-6B94-4DBB-99C8-F3EAEC2370BC}"/>
    <dgm:cxn modelId="{39E083E4-6B19-4CF9-AC15-1E54B3621124}" type="presOf" srcId="{54BE4B0B-72E1-4609-9E12-B148ED3C9788}" destId="{A319FE04-01A0-4B45-B8BA-464181BBF37C}" srcOrd="1" destOrd="0" presId="urn:microsoft.com/office/officeart/2005/8/layout/hList9"/>
    <dgm:cxn modelId="{7B44DA32-E6E4-4E51-BE2D-FB7FF65BCE8A}" type="presOf" srcId="{54BE4B0B-72E1-4609-9E12-B148ED3C9788}" destId="{C1652024-537C-476B-A0B3-490F547EF82E}" srcOrd="0" destOrd="0" presId="urn:microsoft.com/office/officeart/2005/8/layout/hList9"/>
    <dgm:cxn modelId="{2AAB8215-2364-43F9-8012-B9B117D49CFF}" srcId="{90FC8FF6-1C8D-48F6-A04D-8F4B82E576BA}" destId="{FA41E4F0-DE38-4320-805B-283D51693306}" srcOrd="1" destOrd="0" parTransId="{57F690A6-B34D-4721-BBB6-1BFCA7654641}" sibTransId="{349E3A89-18EC-41AA-AD9C-38C9A8A796B5}"/>
    <dgm:cxn modelId="{4342FCF5-0A81-492D-B926-9D99BF57D620}" type="presOf" srcId="{6BB75DAE-4F8C-4586-95C2-03A0B54FCA18}" destId="{AA4998E8-63B0-4B72-9005-CB34623B8EFB}" srcOrd="0" destOrd="0" presId="urn:microsoft.com/office/officeart/2005/8/layout/hList9"/>
    <dgm:cxn modelId="{6D7F930B-B117-4C0B-B712-E76E6E0DDD8F}" type="presOf" srcId="{90FC8FF6-1C8D-48F6-A04D-8F4B82E576BA}" destId="{CA0785BA-468C-4BB5-9C8B-CB2ECA15CB21}" srcOrd="0" destOrd="0" presId="urn:microsoft.com/office/officeart/2005/8/layout/hList9"/>
    <dgm:cxn modelId="{B95D8F29-C91A-4DE4-B22D-95EB43377720}" type="presParOf" srcId="{CA0785BA-468C-4BB5-9C8B-CB2ECA15CB21}" destId="{34E8764A-E6D9-4281-BE9B-6E7B0EC3117C}" srcOrd="0" destOrd="0" presId="urn:microsoft.com/office/officeart/2005/8/layout/hList9"/>
    <dgm:cxn modelId="{C53E59C5-0D1C-497F-85F1-340CB54DF2DF}" type="presParOf" srcId="{CA0785BA-468C-4BB5-9C8B-CB2ECA15CB21}" destId="{823AD2CF-7928-4DB3-9382-FD88BCFC3266}" srcOrd="1" destOrd="0" presId="urn:microsoft.com/office/officeart/2005/8/layout/hList9"/>
    <dgm:cxn modelId="{55C5C57C-DFCC-486D-B26A-856C69EAB363}" type="presParOf" srcId="{823AD2CF-7928-4DB3-9382-FD88BCFC3266}" destId="{76921CDC-806A-4677-8EC3-5B30EFE2F04B}" srcOrd="0" destOrd="0" presId="urn:microsoft.com/office/officeart/2005/8/layout/hList9"/>
    <dgm:cxn modelId="{6D2F11D2-670F-4D55-87AC-89B4EA27A33A}" type="presParOf" srcId="{823AD2CF-7928-4DB3-9382-FD88BCFC3266}" destId="{630C854E-F2DA-43CC-99F8-66DD205550AF}" srcOrd="1" destOrd="0" presId="urn:microsoft.com/office/officeart/2005/8/layout/hList9"/>
    <dgm:cxn modelId="{642E2F5B-7E87-4099-860F-EC19FFE5026F}" type="presParOf" srcId="{630C854E-F2DA-43CC-99F8-66DD205550AF}" destId="{AA4998E8-63B0-4B72-9005-CB34623B8EFB}" srcOrd="0" destOrd="0" presId="urn:microsoft.com/office/officeart/2005/8/layout/hList9"/>
    <dgm:cxn modelId="{3BA9961D-484B-4C0C-A6B9-3E9A74161723}" type="presParOf" srcId="{630C854E-F2DA-43CC-99F8-66DD205550AF}" destId="{A77D59FD-3879-41C8-AD58-FF9983613B2A}" srcOrd="1" destOrd="0" presId="urn:microsoft.com/office/officeart/2005/8/layout/hList9"/>
    <dgm:cxn modelId="{C6B1FD25-A0B5-4030-8AF1-1E52CCF1D5BC}" type="presParOf" srcId="{CA0785BA-468C-4BB5-9C8B-CB2ECA15CB21}" destId="{F7E72B8D-149E-4A15-A501-9D34571826E8}" srcOrd="2" destOrd="0" presId="urn:microsoft.com/office/officeart/2005/8/layout/hList9"/>
    <dgm:cxn modelId="{399A4CB4-E1F2-4CC9-939E-BA8DE2F408B2}" type="presParOf" srcId="{CA0785BA-468C-4BB5-9C8B-CB2ECA15CB21}" destId="{F061AA04-C9E5-48E4-99ED-729723423CB5}" srcOrd="3" destOrd="0" presId="urn:microsoft.com/office/officeart/2005/8/layout/hList9"/>
    <dgm:cxn modelId="{493EB153-B4BC-4432-917C-F9D7CB85D240}" type="presParOf" srcId="{CA0785BA-468C-4BB5-9C8B-CB2ECA15CB21}" destId="{B4492940-90F5-49F0-B5CB-49BFCD2B7AAE}" srcOrd="4" destOrd="0" presId="urn:microsoft.com/office/officeart/2005/8/layout/hList9"/>
    <dgm:cxn modelId="{1E27626F-75CD-47E3-99B7-4F68BEBF5BF6}" type="presParOf" srcId="{CA0785BA-468C-4BB5-9C8B-CB2ECA15CB21}" destId="{CCE8FFD3-4954-4155-BD21-8CB2FE059DB1}" srcOrd="5" destOrd="0" presId="urn:microsoft.com/office/officeart/2005/8/layout/hList9"/>
    <dgm:cxn modelId="{55CB6409-D4A8-4FA7-A8E9-024B891AA145}" type="presParOf" srcId="{CA0785BA-468C-4BB5-9C8B-CB2ECA15CB21}" destId="{A31948A7-A5B5-4657-8393-758971751D97}" srcOrd="6" destOrd="0" presId="urn:microsoft.com/office/officeart/2005/8/layout/hList9"/>
    <dgm:cxn modelId="{775C8062-319C-4B8C-9A32-48566722B876}" type="presParOf" srcId="{A31948A7-A5B5-4657-8393-758971751D97}" destId="{06D2D2EA-3C04-48CC-9F6C-DC07C1E335D0}" srcOrd="0" destOrd="0" presId="urn:microsoft.com/office/officeart/2005/8/layout/hList9"/>
    <dgm:cxn modelId="{AE926E32-1C3C-4D60-9249-198147B6428A}" type="presParOf" srcId="{A31948A7-A5B5-4657-8393-758971751D97}" destId="{182F4B93-332C-4156-814C-BF26FBD57A01}" srcOrd="1" destOrd="0" presId="urn:microsoft.com/office/officeart/2005/8/layout/hList9"/>
    <dgm:cxn modelId="{0203C89A-6B80-4F27-980D-FB2408E7E114}" type="presParOf" srcId="{182F4B93-332C-4156-814C-BF26FBD57A01}" destId="{C1652024-537C-476B-A0B3-490F547EF82E}" srcOrd="0" destOrd="0" presId="urn:microsoft.com/office/officeart/2005/8/layout/hList9"/>
    <dgm:cxn modelId="{4D6D9CDA-4B68-43F3-823B-CD6E1FDE02CF}" type="presParOf" srcId="{182F4B93-332C-4156-814C-BF26FBD57A01}" destId="{A319FE04-01A0-4B45-B8BA-464181BBF37C}" srcOrd="1" destOrd="0" presId="urn:microsoft.com/office/officeart/2005/8/layout/hList9"/>
    <dgm:cxn modelId="{AECB0E68-35A0-467B-92FE-18B4018CCDF2}" type="presParOf" srcId="{CA0785BA-468C-4BB5-9C8B-CB2ECA15CB21}" destId="{F531355C-0665-41CE-AD07-3E8CE0002181}" srcOrd="7" destOrd="0" presId="urn:microsoft.com/office/officeart/2005/8/layout/hList9"/>
    <dgm:cxn modelId="{F60183CD-D594-4320-BC3A-16ECC9F53DF2}" type="presParOf" srcId="{CA0785BA-468C-4BB5-9C8B-CB2ECA15CB21}" destId="{9AB822E5-F934-4CA6-A5B4-2D31EA8919AF}"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BD71CA-55AD-4817-84B8-463E855C235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C0DA34A-7463-4DAD-A626-81CCDBE9087D}">
      <dgm:prSet phldrT="[Text]" custT="1"/>
      <dgm:spPr/>
      <dgm:t>
        <a:bodyPr/>
        <a:lstStyle/>
        <a:p>
          <a:r>
            <a:rPr lang="en-US" sz="1400" dirty="0" smtClean="0"/>
            <a:t>Invoke the base class constructor by either instantiating the derived class or the base class. </a:t>
          </a:r>
          <a:endParaRPr lang="en-US" sz="1400" dirty="0"/>
        </a:p>
      </dgm:t>
    </dgm:pt>
    <dgm:pt modelId="{6491AD00-3B77-4AF9-BDCE-99D62A5FFCD0}" type="parTrans" cxnId="{4DD7128E-09ED-4308-9CA1-70FE518061EF}">
      <dgm:prSet/>
      <dgm:spPr/>
      <dgm:t>
        <a:bodyPr/>
        <a:lstStyle/>
        <a:p>
          <a:endParaRPr lang="en-US"/>
        </a:p>
      </dgm:t>
    </dgm:pt>
    <dgm:pt modelId="{AE301D60-7BA2-494B-926E-C803718F8A34}" type="sibTrans" cxnId="{4DD7128E-09ED-4308-9CA1-70FE518061EF}">
      <dgm:prSet/>
      <dgm:spPr/>
      <dgm:t>
        <a:bodyPr/>
        <a:lstStyle/>
        <a:p>
          <a:endParaRPr lang="en-US"/>
        </a:p>
      </dgm:t>
    </dgm:pt>
    <dgm:pt modelId="{809145AD-9227-4B8F-B5EF-61533C4FAA0A}">
      <dgm:prSet phldrT="[Text]" custT="1"/>
      <dgm:spPr/>
      <dgm:t>
        <a:bodyPr/>
        <a:lstStyle/>
        <a:p>
          <a:r>
            <a:rPr lang="en-US" sz="1400" dirty="0" smtClean="0"/>
            <a:t>Invoke the constructor of the base class followed by the constructor of the derived class. </a:t>
          </a:r>
          <a:endParaRPr lang="en-US" sz="1400" dirty="0"/>
        </a:p>
      </dgm:t>
    </dgm:pt>
    <dgm:pt modelId="{80DA418E-4BBC-4907-97F9-D724C77E8625}" type="parTrans" cxnId="{610A5D71-4E82-4DBA-A272-6D49FADAF612}">
      <dgm:prSet/>
      <dgm:spPr/>
      <dgm:t>
        <a:bodyPr/>
        <a:lstStyle/>
        <a:p>
          <a:endParaRPr lang="en-US"/>
        </a:p>
      </dgm:t>
    </dgm:pt>
    <dgm:pt modelId="{ADB074C1-85B4-431E-A5E2-0633145293C4}" type="sibTrans" cxnId="{610A5D71-4E82-4DBA-A272-6D49FADAF612}">
      <dgm:prSet/>
      <dgm:spPr/>
      <dgm:t>
        <a:bodyPr/>
        <a:lstStyle/>
        <a:p>
          <a:endParaRPr lang="en-US"/>
        </a:p>
      </dgm:t>
    </dgm:pt>
    <dgm:pt modelId="{3D7B704D-6B4E-4FCB-A6DC-33A948A6CA00}">
      <dgm:prSet phldrT="[Text]" custT="1"/>
      <dgm:spPr/>
      <dgm:t>
        <a:bodyPr/>
        <a:lstStyle/>
        <a:p>
          <a:r>
            <a:rPr lang="en-US" sz="1400" dirty="0" smtClean="0"/>
            <a:t>Invoke the base class constructor by using the base keyword in the derived class constructor declaration.</a:t>
          </a:r>
          <a:endParaRPr lang="en-US" sz="1400" dirty="0"/>
        </a:p>
      </dgm:t>
    </dgm:pt>
    <dgm:pt modelId="{516A2A4D-4727-44C9-9D77-7816FFB14C5A}" type="parTrans" cxnId="{8A586949-26DA-4D48-8F42-A717CBEF0C95}">
      <dgm:prSet/>
      <dgm:spPr/>
      <dgm:t>
        <a:bodyPr/>
        <a:lstStyle/>
        <a:p>
          <a:endParaRPr lang="en-US"/>
        </a:p>
      </dgm:t>
    </dgm:pt>
    <dgm:pt modelId="{0745BA6B-F992-46C0-8B71-CAD8E7872A68}" type="sibTrans" cxnId="{8A586949-26DA-4D48-8F42-A717CBEF0C95}">
      <dgm:prSet/>
      <dgm:spPr/>
      <dgm:t>
        <a:bodyPr/>
        <a:lstStyle/>
        <a:p>
          <a:endParaRPr lang="en-US"/>
        </a:p>
      </dgm:t>
    </dgm:pt>
    <dgm:pt modelId="{BE8641D4-54DD-4F7D-8B7B-04F27E0939BE}">
      <dgm:prSet phldrT="[Text]" custT="1"/>
      <dgm:spPr/>
      <dgm:t>
        <a:bodyPr/>
        <a:lstStyle/>
        <a:p>
          <a:r>
            <a:rPr lang="en-US" sz="1400" dirty="0" smtClean="0"/>
            <a:t>Pass parameters to the constructor. </a:t>
          </a:r>
          <a:endParaRPr lang="en-US" sz="1400" dirty="0"/>
        </a:p>
      </dgm:t>
    </dgm:pt>
    <dgm:pt modelId="{7FBF70D7-2F0A-4D66-A6DC-5D3D5D3F8E30}" type="parTrans" cxnId="{E8C8490F-993C-4361-B270-4454A2552267}">
      <dgm:prSet/>
      <dgm:spPr/>
      <dgm:t>
        <a:bodyPr/>
        <a:lstStyle/>
        <a:p>
          <a:endParaRPr lang="en-US"/>
        </a:p>
      </dgm:t>
    </dgm:pt>
    <dgm:pt modelId="{34C532F7-F6E2-41DC-A343-FC55D77E8330}" type="sibTrans" cxnId="{E8C8490F-993C-4361-B270-4454A2552267}">
      <dgm:prSet/>
      <dgm:spPr/>
      <dgm:t>
        <a:bodyPr/>
        <a:lstStyle/>
        <a:p>
          <a:endParaRPr lang="en-US"/>
        </a:p>
      </dgm:t>
    </dgm:pt>
    <dgm:pt modelId="{B679990F-9939-4E90-A51E-38DB23A7979F}" type="pres">
      <dgm:prSet presAssocID="{DFBD71CA-55AD-4817-84B8-463E855C2354}" presName="linear" presStyleCnt="0">
        <dgm:presLayoutVars>
          <dgm:animLvl val="lvl"/>
          <dgm:resizeHandles val="exact"/>
        </dgm:presLayoutVars>
      </dgm:prSet>
      <dgm:spPr/>
      <dgm:t>
        <a:bodyPr/>
        <a:lstStyle/>
        <a:p>
          <a:endParaRPr lang="en-US"/>
        </a:p>
      </dgm:t>
    </dgm:pt>
    <dgm:pt modelId="{5B604D54-C65B-44BF-944E-489DE1B48BFF}" type="pres">
      <dgm:prSet presAssocID="{0C0DA34A-7463-4DAD-A626-81CCDBE9087D}" presName="parentText" presStyleLbl="node1" presStyleIdx="0" presStyleCnt="4">
        <dgm:presLayoutVars>
          <dgm:chMax val="0"/>
          <dgm:bulletEnabled val="1"/>
        </dgm:presLayoutVars>
      </dgm:prSet>
      <dgm:spPr/>
      <dgm:t>
        <a:bodyPr/>
        <a:lstStyle/>
        <a:p>
          <a:endParaRPr lang="en-US"/>
        </a:p>
      </dgm:t>
    </dgm:pt>
    <dgm:pt modelId="{1354B678-F497-45F0-AC8E-853539BD755F}" type="pres">
      <dgm:prSet presAssocID="{AE301D60-7BA2-494B-926E-C803718F8A34}" presName="spacer" presStyleCnt="0"/>
      <dgm:spPr/>
      <dgm:t>
        <a:bodyPr/>
        <a:lstStyle/>
        <a:p>
          <a:endParaRPr lang="en-US"/>
        </a:p>
      </dgm:t>
    </dgm:pt>
    <dgm:pt modelId="{80CF9519-E434-4AAF-ABAF-6D7B49DCED74}" type="pres">
      <dgm:prSet presAssocID="{809145AD-9227-4B8F-B5EF-61533C4FAA0A}" presName="parentText" presStyleLbl="node1" presStyleIdx="1" presStyleCnt="4">
        <dgm:presLayoutVars>
          <dgm:chMax val="0"/>
          <dgm:bulletEnabled val="1"/>
        </dgm:presLayoutVars>
      </dgm:prSet>
      <dgm:spPr/>
      <dgm:t>
        <a:bodyPr/>
        <a:lstStyle/>
        <a:p>
          <a:endParaRPr lang="en-US"/>
        </a:p>
      </dgm:t>
    </dgm:pt>
    <dgm:pt modelId="{276FDC0F-3AEF-473C-89CC-AB94110A2624}" type="pres">
      <dgm:prSet presAssocID="{ADB074C1-85B4-431E-A5E2-0633145293C4}" presName="spacer" presStyleCnt="0"/>
      <dgm:spPr/>
      <dgm:t>
        <a:bodyPr/>
        <a:lstStyle/>
        <a:p>
          <a:endParaRPr lang="en-US"/>
        </a:p>
      </dgm:t>
    </dgm:pt>
    <dgm:pt modelId="{3D50EF86-0219-461F-9006-1747F82A3E1B}" type="pres">
      <dgm:prSet presAssocID="{3D7B704D-6B4E-4FCB-A6DC-33A948A6CA00}" presName="parentText" presStyleLbl="node1" presStyleIdx="2" presStyleCnt="4">
        <dgm:presLayoutVars>
          <dgm:chMax val="0"/>
          <dgm:bulletEnabled val="1"/>
        </dgm:presLayoutVars>
      </dgm:prSet>
      <dgm:spPr/>
      <dgm:t>
        <a:bodyPr/>
        <a:lstStyle/>
        <a:p>
          <a:endParaRPr lang="en-US"/>
        </a:p>
      </dgm:t>
    </dgm:pt>
    <dgm:pt modelId="{802783D8-F665-452D-B1B5-84A989B99FA8}" type="pres">
      <dgm:prSet presAssocID="{0745BA6B-F992-46C0-8B71-CAD8E7872A68}" presName="spacer" presStyleCnt="0"/>
      <dgm:spPr/>
      <dgm:t>
        <a:bodyPr/>
        <a:lstStyle/>
        <a:p>
          <a:endParaRPr lang="en-US"/>
        </a:p>
      </dgm:t>
    </dgm:pt>
    <dgm:pt modelId="{B2CE49BC-B78D-4D4C-B50C-AE045C5F252B}" type="pres">
      <dgm:prSet presAssocID="{BE8641D4-54DD-4F7D-8B7B-04F27E0939BE}" presName="parentText" presStyleLbl="node1" presStyleIdx="3" presStyleCnt="4">
        <dgm:presLayoutVars>
          <dgm:chMax val="0"/>
          <dgm:bulletEnabled val="1"/>
        </dgm:presLayoutVars>
      </dgm:prSet>
      <dgm:spPr/>
      <dgm:t>
        <a:bodyPr/>
        <a:lstStyle/>
        <a:p>
          <a:endParaRPr lang="en-US"/>
        </a:p>
      </dgm:t>
    </dgm:pt>
  </dgm:ptLst>
  <dgm:cxnLst>
    <dgm:cxn modelId="{4DD7128E-09ED-4308-9CA1-70FE518061EF}" srcId="{DFBD71CA-55AD-4817-84B8-463E855C2354}" destId="{0C0DA34A-7463-4DAD-A626-81CCDBE9087D}" srcOrd="0" destOrd="0" parTransId="{6491AD00-3B77-4AF9-BDCE-99D62A5FFCD0}" sibTransId="{AE301D60-7BA2-494B-926E-C803718F8A34}"/>
    <dgm:cxn modelId="{DC530DEE-42FB-4281-9F06-3FE26EDDD1EB}" type="presOf" srcId="{3D7B704D-6B4E-4FCB-A6DC-33A948A6CA00}" destId="{3D50EF86-0219-461F-9006-1747F82A3E1B}" srcOrd="0" destOrd="0" presId="urn:microsoft.com/office/officeart/2005/8/layout/vList2"/>
    <dgm:cxn modelId="{E8C8490F-993C-4361-B270-4454A2552267}" srcId="{DFBD71CA-55AD-4817-84B8-463E855C2354}" destId="{BE8641D4-54DD-4F7D-8B7B-04F27E0939BE}" srcOrd="3" destOrd="0" parTransId="{7FBF70D7-2F0A-4D66-A6DC-5D3D5D3F8E30}" sibTransId="{34C532F7-F6E2-41DC-A343-FC55D77E8330}"/>
    <dgm:cxn modelId="{610A5D71-4E82-4DBA-A272-6D49FADAF612}" srcId="{DFBD71CA-55AD-4817-84B8-463E855C2354}" destId="{809145AD-9227-4B8F-B5EF-61533C4FAA0A}" srcOrd="1" destOrd="0" parTransId="{80DA418E-4BBC-4907-97F9-D724C77E8625}" sibTransId="{ADB074C1-85B4-431E-A5E2-0633145293C4}"/>
    <dgm:cxn modelId="{8A586949-26DA-4D48-8F42-A717CBEF0C95}" srcId="{DFBD71CA-55AD-4817-84B8-463E855C2354}" destId="{3D7B704D-6B4E-4FCB-A6DC-33A948A6CA00}" srcOrd="2" destOrd="0" parTransId="{516A2A4D-4727-44C9-9D77-7816FFB14C5A}" sibTransId="{0745BA6B-F992-46C0-8B71-CAD8E7872A68}"/>
    <dgm:cxn modelId="{547DD087-18A7-4B25-8821-F515A472CCE0}" type="presOf" srcId="{BE8641D4-54DD-4F7D-8B7B-04F27E0939BE}" destId="{B2CE49BC-B78D-4D4C-B50C-AE045C5F252B}" srcOrd="0" destOrd="0" presId="urn:microsoft.com/office/officeart/2005/8/layout/vList2"/>
    <dgm:cxn modelId="{437F4503-BD02-4767-85B9-4F229C816B81}" type="presOf" srcId="{809145AD-9227-4B8F-B5EF-61533C4FAA0A}" destId="{80CF9519-E434-4AAF-ABAF-6D7B49DCED74}" srcOrd="0" destOrd="0" presId="urn:microsoft.com/office/officeart/2005/8/layout/vList2"/>
    <dgm:cxn modelId="{53750DCC-BCC1-4404-BE68-33C8A1EEFE6F}" type="presOf" srcId="{DFBD71CA-55AD-4817-84B8-463E855C2354}" destId="{B679990F-9939-4E90-A51E-38DB23A7979F}" srcOrd="0" destOrd="0" presId="urn:microsoft.com/office/officeart/2005/8/layout/vList2"/>
    <dgm:cxn modelId="{7EB31993-3FE5-495B-89C6-8AFCF61E328A}" type="presOf" srcId="{0C0DA34A-7463-4DAD-A626-81CCDBE9087D}" destId="{5B604D54-C65B-44BF-944E-489DE1B48BFF}" srcOrd="0" destOrd="0" presId="urn:microsoft.com/office/officeart/2005/8/layout/vList2"/>
    <dgm:cxn modelId="{82BEED91-E3CF-4697-BBEF-F5310F523B17}" type="presParOf" srcId="{B679990F-9939-4E90-A51E-38DB23A7979F}" destId="{5B604D54-C65B-44BF-944E-489DE1B48BFF}" srcOrd="0" destOrd="0" presId="urn:microsoft.com/office/officeart/2005/8/layout/vList2"/>
    <dgm:cxn modelId="{EED9AB4A-4494-430F-BFA5-B90D9D468FF4}" type="presParOf" srcId="{B679990F-9939-4E90-A51E-38DB23A7979F}" destId="{1354B678-F497-45F0-AC8E-853539BD755F}" srcOrd="1" destOrd="0" presId="urn:microsoft.com/office/officeart/2005/8/layout/vList2"/>
    <dgm:cxn modelId="{CCCDED72-FF4E-4F4E-BB17-ACC46DE5D6CE}" type="presParOf" srcId="{B679990F-9939-4E90-A51E-38DB23A7979F}" destId="{80CF9519-E434-4AAF-ABAF-6D7B49DCED74}" srcOrd="2" destOrd="0" presId="urn:microsoft.com/office/officeart/2005/8/layout/vList2"/>
    <dgm:cxn modelId="{280B826E-23EC-450A-8B8C-41BEE74378EB}" type="presParOf" srcId="{B679990F-9939-4E90-A51E-38DB23A7979F}" destId="{276FDC0F-3AEF-473C-89CC-AB94110A2624}" srcOrd="3" destOrd="0" presId="urn:microsoft.com/office/officeart/2005/8/layout/vList2"/>
    <dgm:cxn modelId="{BABC25C0-1BD2-4A64-940F-AC04FDE08AA4}" type="presParOf" srcId="{B679990F-9939-4E90-A51E-38DB23A7979F}" destId="{3D50EF86-0219-461F-9006-1747F82A3E1B}" srcOrd="4" destOrd="0" presId="urn:microsoft.com/office/officeart/2005/8/layout/vList2"/>
    <dgm:cxn modelId="{B30AC2C2-4927-49E4-8615-2B05DF6FF7B9}" type="presParOf" srcId="{B679990F-9939-4E90-A51E-38DB23A7979F}" destId="{802783D8-F665-452D-B1B5-84A989B99FA8}" srcOrd="5" destOrd="0" presId="urn:microsoft.com/office/officeart/2005/8/layout/vList2"/>
    <dgm:cxn modelId="{2369509E-B731-42A5-809A-E42F9A1394B2}" type="presParOf" srcId="{B679990F-9939-4E90-A51E-38DB23A7979F}" destId="{B2CE49BC-B78D-4D4C-B50C-AE045C5F252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4E5894-9EC8-4BDB-8327-47EFC73DC885}" type="doc">
      <dgm:prSet loTypeId="urn:microsoft.com/office/officeart/2005/8/layout/list1" loCatId="list" qsTypeId="urn:microsoft.com/office/officeart/2005/8/quickstyle/simple1" qsCatId="simple" csTypeId="urn:microsoft.com/office/officeart/2005/8/colors/colorful3" csCatId="colorful" phldr="1"/>
      <dgm:spPr/>
      <dgm:t>
        <a:bodyPr/>
        <a:lstStyle/>
        <a:p>
          <a:endParaRPr lang="en-US"/>
        </a:p>
      </dgm:t>
    </dgm:pt>
    <dgm:pt modelId="{9D6C7834-36D5-45EC-95AB-DEF1F374C042}">
      <dgm:prSet phldrT="[Text]" custT="1"/>
      <dgm:spPr/>
      <dgm:t>
        <a:bodyPr/>
        <a:lstStyle/>
        <a:p>
          <a:r>
            <a:rPr lang="en-US" sz="1500" dirty="0" smtClean="0">
              <a:latin typeface="Calibri" panose="020F0502020204030204" pitchFamily="34" charset="0"/>
            </a:rPr>
            <a:t>To override a particular method of the base class in the derived class, you need to declare the method in the base class using the </a:t>
          </a:r>
          <a:r>
            <a:rPr lang="en-US" sz="1500" dirty="0" smtClean="0">
              <a:latin typeface="Courier New" panose="02070309020205020404" pitchFamily="49" charset="0"/>
              <a:cs typeface="Courier New" panose="02070309020205020404" pitchFamily="49" charset="0"/>
            </a:rPr>
            <a:t>virtual</a:t>
          </a:r>
          <a:r>
            <a:rPr lang="en-US" sz="1500" dirty="0" smtClean="0">
              <a:latin typeface="Calibri" panose="020F0502020204030204" pitchFamily="34" charset="0"/>
            </a:rPr>
            <a:t> keyword. </a:t>
          </a:r>
          <a:endParaRPr lang="en-US" sz="1500" dirty="0">
            <a:latin typeface="Calibri" panose="020F0502020204030204" pitchFamily="34" charset="0"/>
          </a:endParaRPr>
        </a:p>
      </dgm:t>
    </dgm:pt>
    <dgm:pt modelId="{422CFDEF-BF2C-4BC4-9430-9AE7F2991C11}" type="parTrans" cxnId="{A72C05A6-3A77-4C7D-ABAA-FA8621DB7DE3}">
      <dgm:prSet/>
      <dgm:spPr/>
      <dgm:t>
        <a:bodyPr/>
        <a:lstStyle/>
        <a:p>
          <a:endParaRPr lang="en-US" sz="1500">
            <a:latin typeface="Calibri" panose="020F0502020204030204" pitchFamily="34" charset="0"/>
          </a:endParaRPr>
        </a:p>
      </dgm:t>
    </dgm:pt>
    <dgm:pt modelId="{F7768DEC-CC25-4F52-A6C7-915A6B735355}" type="sibTrans" cxnId="{A72C05A6-3A77-4C7D-ABAA-FA8621DB7DE3}">
      <dgm:prSet/>
      <dgm:spPr/>
      <dgm:t>
        <a:bodyPr/>
        <a:lstStyle/>
        <a:p>
          <a:endParaRPr lang="en-US" sz="1500">
            <a:latin typeface="Calibri" panose="020F0502020204030204" pitchFamily="34" charset="0"/>
          </a:endParaRPr>
        </a:p>
      </dgm:t>
    </dgm:pt>
    <dgm:pt modelId="{1FF9959A-A339-4811-B632-F63BD8E37116}">
      <dgm:prSet phldrT="[Text]" custT="1"/>
      <dgm:spPr/>
      <dgm:t>
        <a:bodyPr/>
        <a:lstStyle/>
        <a:p>
          <a:r>
            <a:rPr lang="en-US" sz="1500" dirty="0" smtClean="0">
              <a:latin typeface="Calibri" panose="020F0502020204030204" pitchFamily="34" charset="0"/>
            </a:rPr>
            <a:t>A method declared using the </a:t>
          </a:r>
          <a:r>
            <a:rPr lang="en-US" sz="1500" dirty="0" smtClean="0">
              <a:latin typeface="Courier New" panose="02070309020205020404" pitchFamily="49" charset="0"/>
              <a:cs typeface="Courier New" panose="02070309020205020404" pitchFamily="49" charset="0"/>
            </a:rPr>
            <a:t>virtual</a:t>
          </a:r>
          <a:r>
            <a:rPr lang="en-US" sz="1500" dirty="0" smtClean="0">
              <a:latin typeface="Calibri" panose="020F0502020204030204" pitchFamily="34" charset="0"/>
            </a:rPr>
            <a:t> keyword is referred to as a virtual method. </a:t>
          </a:r>
          <a:endParaRPr lang="en-US" sz="1500" dirty="0">
            <a:latin typeface="Calibri" panose="020F0502020204030204" pitchFamily="34" charset="0"/>
          </a:endParaRPr>
        </a:p>
      </dgm:t>
    </dgm:pt>
    <dgm:pt modelId="{887AB273-01DC-45B5-80AE-A9FBFA2ADCDE}" type="parTrans" cxnId="{76994ED3-DEB8-4D92-B7EF-F9356D74E99F}">
      <dgm:prSet/>
      <dgm:spPr/>
      <dgm:t>
        <a:bodyPr/>
        <a:lstStyle/>
        <a:p>
          <a:endParaRPr lang="en-US" sz="1500">
            <a:latin typeface="Calibri" panose="020F0502020204030204" pitchFamily="34" charset="0"/>
          </a:endParaRPr>
        </a:p>
      </dgm:t>
    </dgm:pt>
    <dgm:pt modelId="{49A557C0-0F1E-4A2C-96D3-61161BF66FCB}" type="sibTrans" cxnId="{76994ED3-DEB8-4D92-B7EF-F9356D74E99F}">
      <dgm:prSet/>
      <dgm:spPr/>
      <dgm:t>
        <a:bodyPr/>
        <a:lstStyle/>
        <a:p>
          <a:endParaRPr lang="en-US" sz="1500">
            <a:latin typeface="Calibri" panose="020F0502020204030204" pitchFamily="34" charset="0"/>
          </a:endParaRPr>
        </a:p>
      </dgm:t>
    </dgm:pt>
    <dgm:pt modelId="{7C928F82-ACDD-4CD7-A5F9-91A87ACDD491}">
      <dgm:prSet phldrT="[Text]" custT="1"/>
      <dgm:spPr/>
      <dgm:t>
        <a:bodyPr/>
        <a:lstStyle/>
        <a:p>
          <a:r>
            <a:rPr lang="en-US" sz="1500" dirty="0" smtClean="0">
              <a:latin typeface="Calibri" panose="020F0502020204030204" pitchFamily="34" charset="0"/>
            </a:rPr>
            <a:t>In the derived class, you need to declare the inherited virtual method using the </a:t>
          </a:r>
          <a:r>
            <a:rPr lang="en-US" sz="1500" dirty="0" smtClean="0">
              <a:latin typeface="Courier New" panose="02070309020205020404" pitchFamily="49" charset="0"/>
              <a:cs typeface="Courier New" panose="02070309020205020404" pitchFamily="49" charset="0"/>
            </a:rPr>
            <a:t>override</a:t>
          </a:r>
          <a:r>
            <a:rPr lang="en-US" sz="1500" dirty="0" smtClean="0">
              <a:latin typeface="Calibri" panose="020F0502020204030204" pitchFamily="34" charset="0"/>
            </a:rPr>
            <a:t> keyword. </a:t>
          </a:r>
          <a:endParaRPr lang="en-US" sz="1500" dirty="0">
            <a:latin typeface="Calibri" panose="020F0502020204030204" pitchFamily="34" charset="0"/>
          </a:endParaRPr>
        </a:p>
      </dgm:t>
    </dgm:pt>
    <dgm:pt modelId="{062E6E58-C9A6-4D86-A2D7-7CC80C544759}" type="parTrans" cxnId="{C0C64D35-4F7D-498F-9E5F-4436C51FEEA6}">
      <dgm:prSet/>
      <dgm:spPr/>
      <dgm:t>
        <a:bodyPr/>
        <a:lstStyle/>
        <a:p>
          <a:endParaRPr lang="en-US" sz="1500">
            <a:latin typeface="Calibri" panose="020F0502020204030204" pitchFamily="34" charset="0"/>
          </a:endParaRPr>
        </a:p>
      </dgm:t>
    </dgm:pt>
    <dgm:pt modelId="{29CDD75B-6D03-496C-9EE1-A37820E8E762}" type="sibTrans" cxnId="{C0C64D35-4F7D-498F-9E5F-4436C51FEEA6}">
      <dgm:prSet/>
      <dgm:spPr/>
      <dgm:t>
        <a:bodyPr/>
        <a:lstStyle/>
        <a:p>
          <a:endParaRPr lang="en-US" sz="1500">
            <a:latin typeface="Calibri" panose="020F0502020204030204" pitchFamily="34" charset="0"/>
          </a:endParaRPr>
        </a:p>
      </dgm:t>
    </dgm:pt>
    <dgm:pt modelId="{EED0646A-8F5B-4E28-A140-0C56CFCDFFD8}">
      <dgm:prSet phldrT="[Text]" custT="1"/>
      <dgm:spPr/>
      <dgm:t>
        <a:bodyPr/>
        <a:lstStyle/>
        <a:p>
          <a:r>
            <a:rPr lang="en-US" sz="1500" dirty="0" smtClean="0">
              <a:latin typeface="Calibri" panose="020F0502020204030204" pitchFamily="34" charset="0"/>
            </a:rPr>
            <a:t>In the derived class, you need to declare the inherited virtual method using the </a:t>
          </a:r>
          <a:r>
            <a:rPr lang="en-US" sz="1500" dirty="0" smtClean="0">
              <a:latin typeface="Courier New" panose="02070309020205020404" pitchFamily="49" charset="0"/>
              <a:cs typeface="Courier New" panose="02070309020205020404" pitchFamily="49" charset="0"/>
            </a:rPr>
            <a:t>override</a:t>
          </a:r>
          <a:r>
            <a:rPr lang="en-US" sz="1500" dirty="0" smtClean="0">
              <a:latin typeface="Calibri" panose="020F0502020204030204" pitchFamily="34" charset="0"/>
            </a:rPr>
            <a:t> keyword which is mandatory for any virtual method that is inherited in the derived class. </a:t>
          </a:r>
          <a:endParaRPr lang="en-US" sz="1500" dirty="0">
            <a:latin typeface="Calibri" panose="020F0502020204030204" pitchFamily="34" charset="0"/>
          </a:endParaRPr>
        </a:p>
      </dgm:t>
    </dgm:pt>
    <dgm:pt modelId="{FC1C7DEE-728D-46EC-AAF6-389FDF2112E1}" type="parTrans" cxnId="{9990A718-562C-4DE6-A39A-E6704BEB59EF}">
      <dgm:prSet/>
      <dgm:spPr/>
      <dgm:t>
        <a:bodyPr/>
        <a:lstStyle/>
        <a:p>
          <a:endParaRPr lang="en-US" sz="1500">
            <a:latin typeface="Calibri" panose="020F0502020204030204" pitchFamily="34" charset="0"/>
          </a:endParaRPr>
        </a:p>
      </dgm:t>
    </dgm:pt>
    <dgm:pt modelId="{17635A30-D90D-476B-BFAB-94BAD215D393}" type="sibTrans" cxnId="{9990A718-562C-4DE6-A39A-E6704BEB59EF}">
      <dgm:prSet/>
      <dgm:spPr/>
      <dgm:t>
        <a:bodyPr/>
        <a:lstStyle/>
        <a:p>
          <a:endParaRPr lang="en-US" sz="1500">
            <a:latin typeface="Calibri" panose="020F0502020204030204" pitchFamily="34" charset="0"/>
          </a:endParaRPr>
        </a:p>
      </dgm:t>
    </dgm:pt>
    <dgm:pt modelId="{C4A86DFC-FDA2-4346-8431-0F06724D56B9}">
      <dgm:prSet phldrT="[Text]" custT="1"/>
      <dgm:spPr/>
      <dgm:t>
        <a:bodyPr/>
        <a:lstStyle/>
        <a:p>
          <a:r>
            <a:rPr lang="en-US" sz="1500" dirty="0" smtClean="0">
              <a:latin typeface="Calibri" panose="020F0502020204030204" pitchFamily="34" charset="0"/>
            </a:rPr>
            <a:t>The </a:t>
          </a:r>
          <a:r>
            <a:rPr lang="en-US" sz="1500" dirty="0" smtClean="0">
              <a:latin typeface="Courier New" panose="02070309020205020404" pitchFamily="49" charset="0"/>
              <a:cs typeface="Courier New" panose="02070309020205020404" pitchFamily="49" charset="0"/>
            </a:rPr>
            <a:t>override</a:t>
          </a:r>
          <a:r>
            <a:rPr lang="en-US" sz="1500" dirty="0" smtClean="0">
              <a:latin typeface="Calibri" panose="020F0502020204030204" pitchFamily="34" charset="0"/>
            </a:rPr>
            <a:t> keyword overrides the base class method in the derived class. </a:t>
          </a:r>
          <a:endParaRPr lang="en-US" sz="1500" dirty="0">
            <a:latin typeface="Calibri" panose="020F0502020204030204" pitchFamily="34" charset="0"/>
          </a:endParaRPr>
        </a:p>
      </dgm:t>
    </dgm:pt>
    <dgm:pt modelId="{02C809FE-BDB3-48BD-AA96-524ED428735B}" type="parTrans" cxnId="{E08D592B-EE8A-494C-A0C7-44F4BF82C051}">
      <dgm:prSet/>
      <dgm:spPr/>
      <dgm:t>
        <a:bodyPr/>
        <a:lstStyle/>
        <a:p>
          <a:endParaRPr lang="en-US" sz="1500">
            <a:latin typeface="Calibri" panose="020F0502020204030204" pitchFamily="34" charset="0"/>
          </a:endParaRPr>
        </a:p>
      </dgm:t>
    </dgm:pt>
    <dgm:pt modelId="{07846FF5-0F04-44EB-B416-571C7C854E28}" type="sibTrans" cxnId="{E08D592B-EE8A-494C-A0C7-44F4BF82C051}">
      <dgm:prSet/>
      <dgm:spPr/>
      <dgm:t>
        <a:bodyPr/>
        <a:lstStyle/>
        <a:p>
          <a:endParaRPr lang="en-US" sz="1500">
            <a:latin typeface="Calibri" panose="020F0502020204030204" pitchFamily="34" charset="0"/>
          </a:endParaRPr>
        </a:p>
      </dgm:t>
    </dgm:pt>
    <dgm:pt modelId="{389A3859-05B0-4EBF-B3F8-BA015B077111}" type="pres">
      <dgm:prSet presAssocID="{EF4E5894-9EC8-4BDB-8327-47EFC73DC885}" presName="linear" presStyleCnt="0">
        <dgm:presLayoutVars>
          <dgm:dir/>
          <dgm:animLvl val="lvl"/>
          <dgm:resizeHandles val="exact"/>
        </dgm:presLayoutVars>
      </dgm:prSet>
      <dgm:spPr/>
      <dgm:t>
        <a:bodyPr/>
        <a:lstStyle/>
        <a:p>
          <a:endParaRPr lang="en-US"/>
        </a:p>
      </dgm:t>
    </dgm:pt>
    <dgm:pt modelId="{F9619CC3-F481-4CED-B2FE-6B55CA7FD9D2}" type="pres">
      <dgm:prSet presAssocID="{9D6C7834-36D5-45EC-95AB-DEF1F374C042}" presName="parentLin" presStyleCnt="0"/>
      <dgm:spPr/>
    </dgm:pt>
    <dgm:pt modelId="{94CF2D96-D2E2-4D0F-B405-9AC8872C60F7}" type="pres">
      <dgm:prSet presAssocID="{9D6C7834-36D5-45EC-95AB-DEF1F374C042}" presName="parentLeftMargin" presStyleLbl="node1" presStyleIdx="0" presStyleCnt="5"/>
      <dgm:spPr/>
      <dgm:t>
        <a:bodyPr/>
        <a:lstStyle/>
        <a:p>
          <a:endParaRPr lang="en-US"/>
        </a:p>
      </dgm:t>
    </dgm:pt>
    <dgm:pt modelId="{DF031C44-9A54-4940-8BC8-FA40A231FD6E}" type="pres">
      <dgm:prSet presAssocID="{9D6C7834-36D5-45EC-95AB-DEF1F374C042}" presName="parentText" presStyleLbl="node1" presStyleIdx="0" presStyleCnt="5" custScaleX="142997" custScaleY="250522">
        <dgm:presLayoutVars>
          <dgm:chMax val="0"/>
          <dgm:bulletEnabled val="1"/>
        </dgm:presLayoutVars>
      </dgm:prSet>
      <dgm:spPr/>
      <dgm:t>
        <a:bodyPr/>
        <a:lstStyle/>
        <a:p>
          <a:endParaRPr lang="en-US"/>
        </a:p>
      </dgm:t>
    </dgm:pt>
    <dgm:pt modelId="{B0CD574A-570B-48B0-9DA3-1E92FE5016ED}" type="pres">
      <dgm:prSet presAssocID="{9D6C7834-36D5-45EC-95AB-DEF1F374C042}" presName="negativeSpace" presStyleCnt="0"/>
      <dgm:spPr/>
    </dgm:pt>
    <dgm:pt modelId="{3DDC9596-77A2-4262-8454-D09C76450D09}" type="pres">
      <dgm:prSet presAssocID="{9D6C7834-36D5-45EC-95AB-DEF1F374C042}" presName="childText" presStyleLbl="conFgAcc1" presStyleIdx="0" presStyleCnt="5">
        <dgm:presLayoutVars>
          <dgm:bulletEnabled val="1"/>
        </dgm:presLayoutVars>
      </dgm:prSet>
      <dgm:spPr/>
    </dgm:pt>
    <dgm:pt modelId="{E554C298-41B6-4A78-BE46-E6AAD6AC269F}" type="pres">
      <dgm:prSet presAssocID="{F7768DEC-CC25-4F52-A6C7-915A6B735355}" presName="spaceBetweenRectangles" presStyleCnt="0"/>
      <dgm:spPr/>
    </dgm:pt>
    <dgm:pt modelId="{D316E02A-985A-45F9-9361-19036CD9880C}" type="pres">
      <dgm:prSet presAssocID="{1FF9959A-A339-4811-B632-F63BD8E37116}" presName="parentLin" presStyleCnt="0"/>
      <dgm:spPr/>
    </dgm:pt>
    <dgm:pt modelId="{B9AA42EC-E621-420E-839F-9C29CA407BC0}" type="pres">
      <dgm:prSet presAssocID="{1FF9959A-A339-4811-B632-F63BD8E37116}" presName="parentLeftMargin" presStyleLbl="node1" presStyleIdx="0" presStyleCnt="5"/>
      <dgm:spPr/>
      <dgm:t>
        <a:bodyPr/>
        <a:lstStyle/>
        <a:p>
          <a:endParaRPr lang="en-US"/>
        </a:p>
      </dgm:t>
    </dgm:pt>
    <dgm:pt modelId="{6DC4BBD4-0735-448E-A934-2DD46DEE9005}" type="pres">
      <dgm:prSet presAssocID="{1FF9959A-A339-4811-B632-F63BD8E37116}" presName="parentText" presStyleLbl="node1" presStyleIdx="1" presStyleCnt="5" custScaleX="142857" custScaleY="192100">
        <dgm:presLayoutVars>
          <dgm:chMax val="0"/>
          <dgm:bulletEnabled val="1"/>
        </dgm:presLayoutVars>
      </dgm:prSet>
      <dgm:spPr/>
      <dgm:t>
        <a:bodyPr/>
        <a:lstStyle/>
        <a:p>
          <a:endParaRPr lang="en-US"/>
        </a:p>
      </dgm:t>
    </dgm:pt>
    <dgm:pt modelId="{619BEDA7-5B7E-4FB4-A318-2AF86AB14B85}" type="pres">
      <dgm:prSet presAssocID="{1FF9959A-A339-4811-B632-F63BD8E37116}" presName="negativeSpace" presStyleCnt="0"/>
      <dgm:spPr/>
    </dgm:pt>
    <dgm:pt modelId="{B48C4916-EB79-4CA8-A29C-DE8D915D8609}" type="pres">
      <dgm:prSet presAssocID="{1FF9959A-A339-4811-B632-F63BD8E37116}" presName="childText" presStyleLbl="conFgAcc1" presStyleIdx="1" presStyleCnt="5">
        <dgm:presLayoutVars>
          <dgm:bulletEnabled val="1"/>
        </dgm:presLayoutVars>
      </dgm:prSet>
      <dgm:spPr/>
    </dgm:pt>
    <dgm:pt modelId="{13D6CE20-1787-435F-AC0C-3B0D7110C726}" type="pres">
      <dgm:prSet presAssocID="{49A557C0-0F1E-4A2C-96D3-61161BF66FCB}" presName="spaceBetweenRectangles" presStyleCnt="0"/>
      <dgm:spPr/>
    </dgm:pt>
    <dgm:pt modelId="{9471F9A8-E274-4E5F-B736-6AB282F5F88F}" type="pres">
      <dgm:prSet presAssocID="{7C928F82-ACDD-4CD7-A5F9-91A87ACDD491}" presName="parentLin" presStyleCnt="0"/>
      <dgm:spPr/>
    </dgm:pt>
    <dgm:pt modelId="{FDCBB45A-28A4-4588-874E-A3AF416575C6}" type="pres">
      <dgm:prSet presAssocID="{7C928F82-ACDD-4CD7-A5F9-91A87ACDD491}" presName="parentLeftMargin" presStyleLbl="node1" presStyleIdx="1" presStyleCnt="5"/>
      <dgm:spPr/>
      <dgm:t>
        <a:bodyPr/>
        <a:lstStyle/>
        <a:p>
          <a:endParaRPr lang="en-US"/>
        </a:p>
      </dgm:t>
    </dgm:pt>
    <dgm:pt modelId="{73B52EBF-C70A-4B5B-976F-8F6E474F95FA}" type="pres">
      <dgm:prSet presAssocID="{7C928F82-ACDD-4CD7-A5F9-91A87ACDD491}" presName="parentText" presStyleLbl="node1" presStyleIdx="2" presStyleCnt="5" custScaleX="142857" custScaleY="149009">
        <dgm:presLayoutVars>
          <dgm:chMax val="0"/>
          <dgm:bulletEnabled val="1"/>
        </dgm:presLayoutVars>
      </dgm:prSet>
      <dgm:spPr/>
      <dgm:t>
        <a:bodyPr/>
        <a:lstStyle/>
        <a:p>
          <a:endParaRPr lang="en-US"/>
        </a:p>
      </dgm:t>
    </dgm:pt>
    <dgm:pt modelId="{55420447-88FD-4DAC-B53A-5F764A205F5F}" type="pres">
      <dgm:prSet presAssocID="{7C928F82-ACDD-4CD7-A5F9-91A87ACDD491}" presName="negativeSpace" presStyleCnt="0"/>
      <dgm:spPr/>
    </dgm:pt>
    <dgm:pt modelId="{04338B67-3BF1-4EF1-9A60-B8CD760683F6}" type="pres">
      <dgm:prSet presAssocID="{7C928F82-ACDD-4CD7-A5F9-91A87ACDD491}" presName="childText" presStyleLbl="conFgAcc1" presStyleIdx="2" presStyleCnt="5">
        <dgm:presLayoutVars>
          <dgm:bulletEnabled val="1"/>
        </dgm:presLayoutVars>
      </dgm:prSet>
      <dgm:spPr/>
    </dgm:pt>
    <dgm:pt modelId="{83A6313A-12AB-4DCF-BB85-088BBEB09047}" type="pres">
      <dgm:prSet presAssocID="{29CDD75B-6D03-496C-9EE1-A37820E8E762}" presName="spaceBetweenRectangles" presStyleCnt="0"/>
      <dgm:spPr/>
    </dgm:pt>
    <dgm:pt modelId="{39D5E37F-39AB-4F63-9F54-7DA8303957A8}" type="pres">
      <dgm:prSet presAssocID="{EED0646A-8F5B-4E28-A140-0C56CFCDFFD8}" presName="parentLin" presStyleCnt="0"/>
      <dgm:spPr/>
    </dgm:pt>
    <dgm:pt modelId="{B81171E5-6E54-48F2-9CD6-FC77D7C50603}" type="pres">
      <dgm:prSet presAssocID="{EED0646A-8F5B-4E28-A140-0C56CFCDFFD8}" presName="parentLeftMargin" presStyleLbl="node1" presStyleIdx="2" presStyleCnt="5"/>
      <dgm:spPr/>
      <dgm:t>
        <a:bodyPr/>
        <a:lstStyle/>
        <a:p>
          <a:endParaRPr lang="en-US"/>
        </a:p>
      </dgm:t>
    </dgm:pt>
    <dgm:pt modelId="{3FA9BBD4-CA7C-4979-B5DC-F631944A25ED}" type="pres">
      <dgm:prSet presAssocID="{EED0646A-8F5B-4E28-A140-0C56CFCDFFD8}" presName="parentText" presStyleLbl="node1" presStyleIdx="3" presStyleCnt="5" custScaleX="142997" custScaleY="210329">
        <dgm:presLayoutVars>
          <dgm:chMax val="0"/>
          <dgm:bulletEnabled val="1"/>
        </dgm:presLayoutVars>
      </dgm:prSet>
      <dgm:spPr/>
      <dgm:t>
        <a:bodyPr/>
        <a:lstStyle/>
        <a:p>
          <a:endParaRPr lang="en-US"/>
        </a:p>
      </dgm:t>
    </dgm:pt>
    <dgm:pt modelId="{25564A3E-0DF3-4609-A490-F5666765E187}" type="pres">
      <dgm:prSet presAssocID="{EED0646A-8F5B-4E28-A140-0C56CFCDFFD8}" presName="negativeSpace" presStyleCnt="0"/>
      <dgm:spPr/>
    </dgm:pt>
    <dgm:pt modelId="{E28626D5-3271-4891-B50B-5CDBE078F356}" type="pres">
      <dgm:prSet presAssocID="{EED0646A-8F5B-4E28-A140-0C56CFCDFFD8}" presName="childText" presStyleLbl="conFgAcc1" presStyleIdx="3" presStyleCnt="5">
        <dgm:presLayoutVars>
          <dgm:bulletEnabled val="1"/>
        </dgm:presLayoutVars>
      </dgm:prSet>
      <dgm:spPr/>
    </dgm:pt>
    <dgm:pt modelId="{DF5AE573-B24A-4E17-81A7-25F25AE1D73B}" type="pres">
      <dgm:prSet presAssocID="{17635A30-D90D-476B-BFAB-94BAD215D393}" presName="spaceBetweenRectangles" presStyleCnt="0"/>
      <dgm:spPr/>
    </dgm:pt>
    <dgm:pt modelId="{D965C0F5-C0E8-4B93-A5AF-637BBB2E6086}" type="pres">
      <dgm:prSet presAssocID="{C4A86DFC-FDA2-4346-8431-0F06724D56B9}" presName="parentLin" presStyleCnt="0"/>
      <dgm:spPr/>
    </dgm:pt>
    <dgm:pt modelId="{F0EAA31D-E425-4F89-8292-7E09887D65A0}" type="pres">
      <dgm:prSet presAssocID="{C4A86DFC-FDA2-4346-8431-0F06724D56B9}" presName="parentLeftMargin" presStyleLbl="node1" presStyleIdx="3" presStyleCnt="5"/>
      <dgm:spPr/>
      <dgm:t>
        <a:bodyPr/>
        <a:lstStyle/>
        <a:p>
          <a:endParaRPr lang="en-US"/>
        </a:p>
      </dgm:t>
    </dgm:pt>
    <dgm:pt modelId="{1CED1FC7-12DD-438D-8F65-F23711C20376}" type="pres">
      <dgm:prSet presAssocID="{C4A86DFC-FDA2-4346-8431-0F06724D56B9}" presName="parentText" presStyleLbl="node1" presStyleIdx="4" presStyleCnt="5" custScaleX="142857" custScaleY="158247">
        <dgm:presLayoutVars>
          <dgm:chMax val="0"/>
          <dgm:bulletEnabled val="1"/>
        </dgm:presLayoutVars>
      </dgm:prSet>
      <dgm:spPr/>
      <dgm:t>
        <a:bodyPr/>
        <a:lstStyle/>
        <a:p>
          <a:endParaRPr lang="en-US"/>
        </a:p>
      </dgm:t>
    </dgm:pt>
    <dgm:pt modelId="{CC4B7027-2CF7-4D42-A6AE-D83D570CC64D}" type="pres">
      <dgm:prSet presAssocID="{C4A86DFC-FDA2-4346-8431-0F06724D56B9}" presName="negativeSpace" presStyleCnt="0"/>
      <dgm:spPr/>
    </dgm:pt>
    <dgm:pt modelId="{1F447794-C47B-45EA-A908-52BB8C080410}" type="pres">
      <dgm:prSet presAssocID="{C4A86DFC-FDA2-4346-8431-0F06724D56B9}" presName="childText" presStyleLbl="conFgAcc1" presStyleIdx="4" presStyleCnt="5">
        <dgm:presLayoutVars>
          <dgm:bulletEnabled val="1"/>
        </dgm:presLayoutVars>
      </dgm:prSet>
      <dgm:spPr/>
    </dgm:pt>
  </dgm:ptLst>
  <dgm:cxnLst>
    <dgm:cxn modelId="{8D54C748-ED02-42C9-AC37-AC80FD12F0F9}" type="presOf" srcId="{C4A86DFC-FDA2-4346-8431-0F06724D56B9}" destId="{1CED1FC7-12DD-438D-8F65-F23711C20376}" srcOrd="1" destOrd="0" presId="urn:microsoft.com/office/officeart/2005/8/layout/list1"/>
    <dgm:cxn modelId="{58EC6837-2CC9-4708-B4D9-FA8596FDDC52}" type="presOf" srcId="{1FF9959A-A339-4811-B632-F63BD8E37116}" destId="{6DC4BBD4-0735-448E-A934-2DD46DEE9005}" srcOrd="1" destOrd="0" presId="urn:microsoft.com/office/officeart/2005/8/layout/list1"/>
    <dgm:cxn modelId="{8AA83314-F136-43F3-BD7F-843A55ACEDCD}" type="presOf" srcId="{7C928F82-ACDD-4CD7-A5F9-91A87ACDD491}" destId="{73B52EBF-C70A-4B5B-976F-8F6E474F95FA}" srcOrd="1" destOrd="0" presId="urn:microsoft.com/office/officeart/2005/8/layout/list1"/>
    <dgm:cxn modelId="{97F6FDB2-AF14-4A29-88C3-5095B1CC5582}" type="presOf" srcId="{9D6C7834-36D5-45EC-95AB-DEF1F374C042}" destId="{DF031C44-9A54-4940-8BC8-FA40A231FD6E}" srcOrd="1" destOrd="0" presId="urn:microsoft.com/office/officeart/2005/8/layout/list1"/>
    <dgm:cxn modelId="{E08D592B-EE8A-494C-A0C7-44F4BF82C051}" srcId="{EF4E5894-9EC8-4BDB-8327-47EFC73DC885}" destId="{C4A86DFC-FDA2-4346-8431-0F06724D56B9}" srcOrd="4" destOrd="0" parTransId="{02C809FE-BDB3-48BD-AA96-524ED428735B}" sibTransId="{07846FF5-0F04-44EB-B416-571C7C854E28}"/>
    <dgm:cxn modelId="{D893AA4C-0A7F-40E2-B6AD-5DA72C92375F}" type="presOf" srcId="{EED0646A-8F5B-4E28-A140-0C56CFCDFFD8}" destId="{B81171E5-6E54-48F2-9CD6-FC77D7C50603}" srcOrd="0" destOrd="0" presId="urn:microsoft.com/office/officeart/2005/8/layout/list1"/>
    <dgm:cxn modelId="{C0C64D35-4F7D-498F-9E5F-4436C51FEEA6}" srcId="{EF4E5894-9EC8-4BDB-8327-47EFC73DC885}" destId="{7C928F82-ACDD-4CD7-A5F9-91A87ACDD491}" srcOrd="2" destOrd="0" parTransId="{062E6E58-C9A6-4D86-A2D7-7CC80C544759}" sibTransId="{29CDD75B-6D03-496C-9EE1-A37820E8E762}"/>
    <dgm:cxn modelId="{9C30376A-48BB-49A0-BE42-89CA9BC8602C}" type="presOf" srcId="{EF4E5894-9EC8-4BDB-8327-47EFC73DC885}" destId="{389A3859-05B0-4EBF-B3F8-BA015B077111}" srcOrd="0" destOrd="0" presId="urn:microsoft.com/office/officeart/2005/8/layout/list1"/>
    <dgm:cxn modelId="{24C93A33-7464-4102-B26B-2AAFF306C15D}" type="presOf" srcId="{9D6C7834-36D5-45EC-95AB-DEF1F374C042}" destId="{94CF2D96-D2E2-4D0F-B405-9AC8872C60F7}" srcOrd="0" destOrd="0" presId="urn:microsoft.com/office/officeart/2005/8/layout/list1"/>
    <dgm:cxn modelId="{76994ED3-DEB8-4D92-B7EF-F9356D74E99F}" srcId="{EF4E5894-9EC8-4BDB-8327-47EFC73DC885}" destId="{1FF9959A-A339-4811-B632-F63BD8E37116}" srcOrd="1" destOrd="0" parTransId="{887AB273-01DC-45B5-80AE-A9FBFA2ADCDE}" sibTransId="{49A557C0-0F1E-4A2C-96D3-61161BF66FCB}"/>
    <dgm:cxn modelId="{139892A1-CAFD-4C21-B073-28CBB3707947}" type="presOf" srcId="{C4A86DFC-FDA2-4346-8431-0F06724D56B9}" destId="{F0EAA31D-E425-4F89-8292-7E09887D65A0}" srcOrd="0" destOrd="0" presId="urn:microsoft.com/office/officeart/2005/8/layout/list1"/>
    <dgm:cxn modelId="{A72C05A6-3A77-4C7D-ABAA-FA8621DB7DE3}" srcId="{EF4E5894-9EC8-4BDB-8327-47EFC73DC885}" destId="{9D6C7834-36D5-45EC-95AB-DEF1F374C042}" srcOrd="0" destOrd="0" parTransId="{422CFDEF-BF2C-4BC4-9430-9AE7F2991C11}" sibTransId="{F7768DEC-CC25-4F52-A6C7-915A6B735355}"/>
    <dgm:cxn modelId="{F53B99A7-E460-40F0-843F-94E75C4D143C}" type="presOf" srcId="{7C928F82-ACDD-4CD7-A5F9-91A87ACDD491}" destId="{FDCBB45A-28A4-4588-874E-A3AF416575C6}" srcOrd="0" destOrd="0" presId="urn:microsoft.com/office/officeart/2005/8/layout/list1"/>
    <dgm:cxn modelId="{9990A718-562C-4DE6-A39A-E6704BEB59EF}" srcId="{EF4E5894-9EC8-4BDB-8327-47EFC73DC885}" destId="{EED0646A-8F5B-4E28-A140-0C56CFCDFFD8}" srcOrd="3" destOrd="0" parTransId="{FC1C7DEE-728D-46EC-AAF6-389FDF2112E1}" sibTransId="{17635A30-D90D-476B-BFAB-94BAD215D393}"/>
    <dgm:cxn modelId="{5BC8E21C-D5E9-4B38-93F6-9FED727E3CEA}" type="presOf" srcId="{1FF9959A-A339-4811-B632-F63BD8E37116}" destId="{B9AA42EC-E621-420E-839F-9C29CA407BC0}" srcOrd="0" destOrd="0" presId="urn:microsoft.com/office/officeart/2005/8/layout/list1"/>
    <dgm:cxn modelId="{584EDA84-9891-4CC9-81EA-63DA93D56685}" type="presOf" srcId="{EED0646A-8F5B-4E28-A140-0C56CFCDFFD8}" destId="{3FA9BBD4-CA7C-4979-B5DC-F631944A25ED}" srcOrd="1" destOrd="0" presId="urn:microsoft.com/office/officeart/2005/8/layout/list1"/>
    <dgm:cxn modelId="{7126ED69-ECAA-4EC7-8CD7-B1F48E7F5756}" type="presParOf" srcId="{389A3859-05B0-4EBF-B3F8-BA015B077111}" destId="{F9619CC3-F481-4CED-B2FE-6B55CA7FD9D2}" srcOrd="0" destOrd="0" presId="urn:microsoft.com/office/officeart/2005/8/layout/list1"/>
    <dgm:cxn modelId="{F1496289-870C-432D-A02A-CE26F2EFFC87}" type="presParOf" srcId="{F9619CC3-F481-4CED-B2FE-6B55CA7FD9D2}" destId="{94CF2D96-D2E2-4D0F-B405-9AC8872C60F7}" srcOrd="0" destOrd="0" presId="urn:microsoft.com/office/officeart/2005/8/layout/list1"/>
    <dgm:cxn modelId="{92F67727-A606-4C0E-AC97-D0825B41052E}" type="presParOf" srcId="{F9619CC3-F481-4CED-B2FE-6B55CA7FD9D2}" destId="{DF031C44-9A54-4940-8BC8-FA40A231FD6E}" srcOrd="1" destOrd="0" presId="urn:microsoft.com/office/officeart/2005/8/layout/list1"/>
    <dgm:cxn modelId="{85F8953F-D9E9-4802-9B32-A519481477D1}" type="presParOf" srcId="{389A3859-05B0-4EBF-B3F8-BA015B077111}" destId="{B0CD574A-570B-48B0-9DA3-1E92FE5016ED}" srcOrd="1" destOrd="0" presId="urn:microsoft.com/office/officeart/2005/8/layout/list1"/>
    <dgm:cxn modelId="{0C198235-B19F-49EF-859F-931BDC958648}" type="presParOf" srcId="{389A3859-05B0-4EBF-B3F8-BA015B077111}" destId="{3DDC9596-77A2-4262-8454-D09C76450D09}" srcOrd="2" destOrd="0" presId="urn:microsoft.com/office/officeart/2005/8/layout/list1"/>
    <dgm:cxn modelId="{82ADB811-CB90-4623-BA08-23DA5FF84D28}" type="presParOf" srcId="{389A3859-05B0-4EBF-B3F8-BA015B077111}" destId="{E554C298-41B6-4A78-BE46-E6AAD6AC269F}" srcOrd="3" destOrd="0" presId="urn:microsoft.com/office/officeart/2005/8/layout/list1"/>
    <dgm:cxn modelId="{FA0E305B-8233-44B5-95AD-0B80725C79AC}" type="presParOf" srcId="{389A3859-05B0-4EBF-B3F8-BA015B077111}" destId="{D316E02A-985A-45F9-9361-19036CD9880C}" srcOrd="4" destOrd="0" presId="urn:microsoft.com/office/officeart/2005/8/layout/list1"/>
    <dgm:cxn modelId="{BFDA9153-50D5-4D88-8CAC-591365969F27}" type="presParOf" srcId="{D316E02A-985A-45F9-9361-19036CD9880C}" destId="{B9AA42EC-E621-420E-839F-9C29CA407BC0}" srcOrd="0" destOrd="0" presId="urn:microsoft.com/office/officeart/2005/8/layout/list1"/>
    <dgm:cxn modelId="{AAFE2C48-DB8B-4B3D-B4BC-CFE9A44989BD}" type="presParOf" srcId="{D316E02A-985A-45F9-9361-19036CD9880C}" destId="{6DC4BBD4-0735-448E-A934-2DD46DEE9005}" srcOrd="1" destOrd="0" presId="urn:microsoft.com/office/officeart/2005/8/layout/list1"/>
    <dgm:cxn modelId="{660A874D-04AE-446A-9E90-B684FFCC235F}" type="presParOf" srcId="{389A3859-05B0-4EBF-B3F8-BA015B077111}" destId="{619BEDA7-5B7E-4FB4-A318-2AF86AB14B85}" srcOrd="5" destOrd="0" presId="urn:microsoft.com/office/officeart/2005/8/layout/list1"/>
    <dgm:cxn modelId="{EF1BC19C-F034-49AB-8D18-6A0DF939D740}" type="presParOf" srcId="{389A3859-05B0-4EBF-B3F8-BA015B077111}" destId="{B48C4916-EB79-4CA8-A29C-DE8D915D8609}" srcOrd="6" destOrd="0" presId="urn:microsoft.com/office/officeart/2005/8/layout/list1"/>
    <dgm:cxn modelId="{0600229C-EDD8-4EF0-9A37-5C5682F58DEB}" type="presParOf" srcId="{389A3859-05B0-4EBF-B3F8-BA015B077111}" destId="{13D6CE20-1787-435F-AC0C-3B0D7110C726}" srcOrd="7" destOrd="0" presId="urn:microsoft.com/office/officeart/2005/8/layout/list1"/>
    <dgm:cxn modelId="{C4B94B36-DC74-4FDF-9B18-98F73630D71C}" type="presParOf" srcId="{389A3859-05B0-4EBF-B3F8-BA015B077111}" destId="{9471F9A8-E274-4E5F-B736-6AB282F5F88F}" srcOrd="8" destOrd="0" presId="urn:microsoft.com/office/officeart/2005/8/layout/list1"/>
    <dgm:cxn modelId="{8C3DC67C-654C-42C8-A0DB-089E6386DA7C}" type="presParOf" srcId="{9471F9A8-E274-4E5F-B736-6AB282F5F88F}" destId="{FDCBB45A-28A4-4588-874E-A3AF416575C6}" srcOrd="0" destOrd="0" presId="urn:microsoft.com/office/officeart/2005/8/layout/list1"/>
    <dgm:cxn modelId="{1ACD9040-5C1C-48D6-8175-AECE99FA2094}" type="presParOf" srcId="{9471F9A8-E274-4E5F-B736-6AB282F5F88F}" destId="{73B52EBF-C70A-4B5B-976F-8F6E474F95FA}" srcOrd="1" destOrd="0" presId="urn:microsoft.com/office/officeart/2005/8/layout/list1"/>
    <dgm:cxn modelId="{54EDCFBA-FAAB-4E84-B220-E48BDF66514D}" type="presParOf" srcId="{389A3859-05B0-4EBF-B3F8-BA015B077111}" destId="{55420447-88FD-4DAC-B53A-5F764A205F5F}" srcOrd="9" destOrd="0" presId="urn:microsoft.com/office/officeart/2005/8/layout/list1"/>
    <dgm:cxn modelId="{4D89F0CC-FE6A-4F21-9786-C25060859E3A}" type="presParOf" srcId="{389A3859-05B0-4EBF-B3F8-BA015B077111}" destId="{04338B67-3BF1-4EF1-9A60-B8CD760683F6}" srcOrd="10" destOrd="0" presId="urn:microsoft.com/office/officeart/2005/8/layout/list1"/>
    <dgm:cxn modelId="{2A2C6CB9-F5E7-46C0-AF0E-CB021D841059}" type="presParOf" srcId="{389A3859-05B0-4EBF-B3F8-BA015B077111}" destId="{83A6313A-12AB-4DCF-BB85-088BBEB09047}" srcOrd="11" destOrd="0" presId="urn:microsoft.com/office/officeart/2005/8/layout/list1"/>
    <dgm:cxn modelId="{40BE8ED9-A567-4FF8-846C-9D68EBE658F0}" type="presParOf" srcId="{389A3859-05B0-4EBF-B3F8-BA015B077111}" destId="{39D5E37F-39AB-4F63-9F54-7DA8303957A8}" srcOrd="12" destOrd="0" presId="urn:microsoft.com/office/officeart/2005/8/layout/list1"/>
    <dgm:cxn modelId="{AD3335DE-D766-4DA7-B0ED-B0CC2A466C45}" type="presParOf" srcId="{39D5E37F-39AB-4F63-9F54-7DA8303957A8}" destId="{B81171E5-6E54-48F2-9CD6-FC77D7C50603}" srcOrd="0" destOrd="0" presId="urn:microsoft.com/office/officeart/2005/8/layout/list1"/>
    <dgm:cxn modelId="{EE59F8EE-2573-4971-8048-C00BFA320A1C}" type="presParOf" srcId="{39D5E37F-39AB-4F63-9F54-7DA8303957A8}" destId="{3FA9BBD4-CA7C-4979-B5DC-F631944A25ED}" srcOrd="1" destOrd="0" presId="urn:microsoft.com/office/officeart/2005/8/layout/list1"/>
    <dgm:cxn modelId="{F46D1F3F-AD70-4ABB-8438-33CAB15B4874}" type="presParOf" srcId="{389A3859-05B0-4EBF-B3F8-BA015B077111}" destId="{25564A3E-0DF3-4609-A490-F5666765E187}" srcOrd="13" destOrd="0" presId="urn:microsoft.com/office/officeart/2005/8/layout/list1"/>
    <dgm:cxn modelId="{57D8B3D1-E6CA-430C-829A-A5A6DCA1BA4E}" type="presParOf" srcId="{389A3859-05B0-4EBF-B3F8-BA015B077111}" destId="{E28626D5-3271-4891-B50B-5CDBE078F356}" srcOrd="14" destOrd="0" presId="urn:microsoft.com/office/officeart/2005/8/layout/list1"/>
    <dgm:cxn modelId="{E926B1A7-C01A-4484-94B2-09BDBA43C634}" type="presParOf" srcId="{389A3859-05B0-4EBF-B3F8-BA015B077111}" destId="{DF5AE573-B24A-4E17-81A7-25F25AE1D73B}" srcOrd="15" destOrd="0" presId="urn:microsoft.com/office/officeart/2005/8/layout/list1"/>
    <dgm:cxn modelId="{62A21EF8-BD16-46F8-809E-62AC73110808}" type="presParOf" srcId="{389A3859-05B0-4EBF-B3F8-BA015B077111}" destId="{D965C0F5-C0E8-4B93-A5AF-637BBB2E6086}" srcOrd="16" destOrd="0" presId="urn:microsoft.com/office/officeart/2005/8/layout/list1"/>
    <dgm:cxn modelId="{5CBABC40-2672-4C1F-B183-D630FFDE49A3}" type="presParOf" srcId="{D965C0F5-C0E8-4B93-A5AF-637BBB2E6086}" destId="{F0EAA31D-E425-4F89-8292-7E09887D65A0}" srcOrd="0" destOrd="0" presId="urn:microsoft.com/office/officeart/2005/8/layout/list1"/>
    <dgm:cxn modelId="{E6513A04-5134-470B-8B3E-FAD69BF7E7FC}" type="presParOf" srcId="{D965C0F5-C0E8-4B93-A5AF-637BBB2E6086}" destId="{1CED1FC7-12DD-438D-8F65-F23711C20376}" srcOrd="1" destOrd="0" presId="urn:microsoft.com/office/officeart/2005/8/layout/list1"/>
    <dgm:cxn modelId="{5DF46A6C-DCBE-43A5-B9BA-C1A7FD8E8838}" type="presParOf" srcId="{389A3859-05B0-4EBF-B3F8-BA015B077111}" destId="{CC4B7027-2CF7-4D42-A6AE-D83D570CC64D}" srcOrd="17" destOrd="0" presId="urn:microsoft.com/office/officeart/2005/8/layout/list1"/>
    <dgm:cxn modelId="{81F5031F-A627-470D-9063-848A7A9FE414}" type="presParOf" srcId="{389A3859-05B0-4EBF-B3F8-BA015B077111}" destId="{1F447794-C47B-45EA-A908-52BB8C08041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652DC7-866F-4BD1-BD33-A91DD2FF812E}" type="doc">
      <dgm:prSet loTypeId="urn:microsoft.com/office/officeart/2005/8/layout/vList2" loCatId="list" qsTypeId="urn:microsoft.com/office/officeart/2005/8/quickstyle/simple1" qsCatId="simple" csTypeId="urn:microsoft.com/office/officeart/2005/8/colors/colorful1#2" csCatId="colorful" phldr="1"/>
      <dgm:spPr/>
      <dgm:t>
        <a:bodyPr/>
        <a:lstStyle/>
        <a:p>
          <a:endParaRPr lang="en-US"/>
        </a:p>
      </dgm:t>
    </dgm:pt>
    <dgm:pt modelId="{6F2FE8B7-8908-4D1E-BD3D-B039919629E2}">
      <dgm:prSet phldrT="[Text]" custT="1"/>
      <dgm:spPr/>
      <dgm:t>
        <a:bodyPr/>
        <a:lstStyle/>
        <a:p>
          <a:r>
            <a:rPr lang="en-US" sz="1600" dirty="0" smtClean="0">
              <a:latin typeface="Calibri" panose="020F0502020204030204" pitchFamily="34" charset="0"/>
            </a:rPr>
            <a:t>A sealed class can be declared by preceding the class keyword with the </a:t>
          </a:r>
          <a:r>
            <a:rPr lang="en-US" sz="1600" dirty="0" smtClean="0">
              <a:latin typeface="Courier New" panose="02070309020205020404" pitchFamily="49" charset="0"/>
              <a:cs typeface="Courier New" panose="02070309020205020404" pitchFamily="49" charset="0"/>
            </a:rPr>
            <a:t>sealed</a:t>
          </a:r>
          <a:r>
            <a:rPr lang="en-US" sz="1600" dirty="0" smtClean="0">
              <a:latin typeface="Calibri" panose="020F0502020204030204" pitchFamily="34" charset="0"/>
            </a:rPr>
            <a:t> keyword</a:t>
          </a:r>
          <a:r>
            <a:rPr lang="en-US" sz="1800" dirty="0" smtClean="0">
              <a:latin typeface="Calibri" panose="020F0502020204030204" pitchFamily="34" charset="0"/>
            </a:rPr>
            <a:t>. </a:t>
          </a:r>
          <a:endParaRPr lang="en-US" sz="1800" dirty="0">
            <a:latin typeface="Calibri" panose="020F0502020204030204" pitchFamily="34" charset="0"/>
          </a:endParaRPr>
        </a:p>
      </dgm:t>
    </dgm:pt>
    <dgm:pt modelId="{33B7106F-A1AD-4094-8CAB-C3BD441BEBEA}" type="parTrans" cxnId="{6123233A-20B4-4EA5-BA5B-4DACAC85688B}">
      <dgm:prSet/>
      <dgm:spPr/>
      <dgm:t>
        <a:bodyPr/>
        <a:lstStyle/>
        <a:p>
          <a:endParaRPr lang="en-US">
            <a:latin typeface="Calibri" panose="020F0502020204030204" pitchFamily="34" charset="0"/>
          </a:endParaRPr>
        </a:p>
      </dgm:t>
    </dgm:pt>
    <dgm:pt modelId="{48B2A116-14D9-4E29-BD45-486A60EDC611}" type="sibTrans" cxnId="{6123233A-20B4-4EA5-BA5B-4DACAC85688B}">
      <dgm:prSet/>
      <dgm:spPr/>
      <dgm:t>
        <a:bodyPr/>
        <a:lstStyle/>
        <a:p>
          <a:endParaRPr lang="en-US">
            <a:latin typeface="Calibri" panose="020F0502020204030204" pitchFamily="34" charset="0"/>
          </a:endParaRPr>
        </a:p>
      </dgm:t>
    </dgm:pt>
    <dgm:pt modelId="{823F0829-FCD5-4435-81F8-08C2E466F4B1}">
      <dgm:prSet phldrT="[Text]" custT="1"/>
      <dgm:spPr/>
      <dgm:t>
        <a:bodyPr/>
        <a:lstStyle/>
        <a:p>
          <a:r>
            <a:rPr lang="en-US" sz="1600" dirty="0" smtClean="0">
              <a:latin typeface="Calibri" panose="020F0502020204030204" pitchFamily="34" charset="0"/>
            </a:rPr>
            <a:t>The </a:t>
          </a:r>
          <a:r>
            <a:rPr lang="en-US" sz="1600" dirty="0" smtClean="0">
              <a:latin typeface="Courier New" panose="02070309020205020404" pitchFamily="49" charset="0"/>
              <a:cs typeface="Courier New" panose="02070309020205020404" pitchFamily="49" charset="0"/>
            </a:rPr>
            <a:t>sealed</a:t>
          </a:r>
          <a:r>
            <a:rPr lang="en-US" sz="1600" dirty="0" smtClean="0">
              <a:latin typeface="Calibri" panose="020F0502020204030204" pitchFamily="34" charset="0"/>
            </a:rPr>
            <a:t> keyword prevents a class from being inherited by any other class.</a:t>
          </a:r>
          <a:endParaRPr lang="en-US" sz="1600" dirty="0">
            <a:latin typeface="Calibri" panose="020F0502020204030204" pitchFamily="34" charset="0"/>
          </a:endParaRPr>
        </a:p>
      </dgm:t>
    </dgm:pt>
    <dgm:pt modelId="{E5388622-3215-4571-8EAF-C5BC5ED4DA27}" type="parTrans" cxnId="{B6E30529-8FB7-41B3-9934-93E7EDAB0A8E}">
      <dgm:prSet/>
      <dgm:spPr/>
      <dgm:t>
        <a:bodyPr/>
        <a:lstStyle/>
        <a:p>
          <a:endParaRPr lang="en-US">
            <a:latin typeface="Calibri" panose="020F0502020204030204" pitchFamily="34" charset="0"/>
          </a:endParaRPr>
        </a:p>
      </dgm:t>
    </dgm:pt>
    <dgm:pt modelId="{2F7F95F9-A98E-49CA-946E-8250CCB4BBB0}" type="sibTrans" cxnId="{B6E30529-8FB7-41B3-9934-93E7EDAB0A8E}">
      <dgm:prSet/>
      <dgm:spPr/>
      <dgm:t>
        <a:bodyPr/>
        <a:lstStyle/>
        <a:p>
          <a:endParaRPr lang="en-US">
            <a:latin typeface="Calibri" panose="020F0502020204030204" pitchFamily="34" charset="0"/>
          </a:endParaRPr>
        </a:p>
      </dgm:t>
    </dgm:pt>
    <dgm:pt modelId="{F6FDAF67-EE26-4BAD-8E66-768BB8E43550}">
      <dgm:prSet phldrT="[Text]" custT="1"/>
      <dgm:spPr/>
      <dgm:t>
        <a:bodyPr/>
        <a:lstStyle/>
        <a:p>
          <a:r>
            <a:rPr lang="en-US" sz="1600" dirty="0" smtClean="0">
              <a:latin typeface="Calibri" panose="020F0502020204030204" pitchFamily="34" charset="0"/>
            </a:rPr>
            <a:t>The sealed class cannot be a base class as it cannot be inherited by any other class. If a class tries to derive a sealed class, the C# compiler generates an error. </a:t>
          </a:r>
          <a:endParaRPr lang="en-US" sz="1600" dirty="0">
            <a:latin typeface="Calibri" panose="020F0502020204030204" pitchFamily="34" charset="0"/>
          </a:endParaRPr>
        </a:p>
      </dgm:t>
    </dgm:pt>
    <dgm:pt modelId="{958502C5-3E6F-4EE9-B8A5-9391B75DA113}" type="parTrans" cxnId="{F149F269-F52C-4E8B-BB6E-E6B3ECB17DB4}">
      <dgm:prSet/>
      <dgm:spPr/>
      <dgm:t>
        <a:bodyPr/>
        <a:lstStyle/>
        <a:p>
          <a:endParaRPr lang="en-US">
            <a:latin typeface="Calibri" panose="020F0502020204030204" pitchFamily="34" charset="0"/>
          </a:endParaRPr>
        </a:p>
      </dgm:t>
    </dgm:pt>
    <dgm:pt modelId="{E93380E9-DD38-49D6-97CD-1F0F9921B8A6}" type="sibTrans" cxnId="{F149F269-F52C-4E8B-BB6E-E6B3ECB17DB4}">
      <dgm:prSet/>
      <dgm:spPr/>
      <dgm:t>
        <a:bodyPr/>
        <a:lstStyle/>
        <a:p>
          <a:endParaRPr lang="en-US">
            <a:latin typeface="Calibri" panose="020F0502020204030204" pitchFamily="34" charset="0"/>
          </a:endParaRPr>
        </a:p>
      </dgm:t>
    </dgm:pt>
    <dgm:pt modelId="{C3F47FA9-AAAC-4E6E-9AC5-DAA9B2C6BECD}" type="pres">
      <dgm:prSet presAssocID="{77652DC7-866F-4BD1-BD33-A91DD2FF812E}" presName="linear" presStyleCnt="0">
        <dgm:presLayoutVars>
          <dgm:animLvl val="lvl"/>
          <dgm:resizeHandles val="exact"/>
        </dgm:presLayoutVars>
      </dgm:prSet>
      <dgm:spPr/>
      <dgm:t>
        <a:bodyPr/>
        <a:lstStyle/>
        <a:p>
          <a:endParaRPr lang="en-US"/>
        </a:p>
      </dgm:t>
    </dgm:pt>
    <dgm:pt modelId="{61BE42CD-7D33-4335-AC45-684A94249FE9}" type="pres">
      <dgm:prSet presAssocID="{6F2FE8B7-8908-4D1E-BD3D-B039919629E2}" presName="parentText" presStyleLbl="node1" presStyleIdx="0" presStyleCnt="3">
        <dgm:presLayoutVars>
          <dgm:chMax val="0"/>
          <dgm:bulletEnabled val="1"/>
        </dgm:presLayoutVars>
      </dgm:prSet>
      <dgm:spPr/>
      <dgm:t>
        <a:bodyPr/>
        <a:lstStyle/>
        <a:p>
          <a:endParaRPr lang="en-US"/>
        </a:p>
      </dgm:t>
    </dgm:pt>
    <dgm:pt modelId="{6E83F745-DC62-49EC-A61E-48E01688A838}" type="pres">
      <dgm:prSet presAssocID="{48B2A116-14D9-4E29-BD45-486A60EDC611}" presName="spacer" presStyleCnt="0"/>
      <dgm:spPr/>
    </dgm:pt>
    <dgm:pt modelId="{396AC4FE-53E6-4FC1-BFC2-19325B52A8EA}" type="pres">
      <dgm:prSet presAssocID="{823F0829-FCD5-4435-81F8-08C2E466F4B1}" presName="parentText" presStyleLbl="node1" presStyleIdx="1" presStyleCnt="3">
        <dgm:presLayoutVars>
          <dgm:chMax val="0"/>
          <dgm:bulletEnabled val="1"/>
        </dgm:presLayoutVars>
      </dgm:prSet>
      <dgm:spPr/>
      <dgm:t>
        <a:bodyPr/>
        <a:lstStyle/>
        <a:p>
          <a:endParaRPr lang="en-US"/>
        </a:p>
      </dgm:t>
    </dgm:pt>
    <dgm:pt modelId="{9DF74EA4-F019-47C4-BDA5-1C9DE406648F}" type="pres">
      <dgm:prSet presAssocID="{2F7F95F9-A98E-49CA-946E-8250CCB4BBB0}" presName="spacer" presStyleCnt="0"/>
      <dgm:spPr/>
    </dgm:pt>
    <dgm:pt modelId="{8AEEB4C8-0C1F-4211-BE79-7C2DB5FE01A7}" type="pres">
      <dgm:prSet presAssocID="{F6FDAF67-EE26-4BAD-8E66-768BB8E43550}" presName="parentText" presStyleLbl="node1" presStyleIdx="2" presStyleCnt="3">
        <dgm:presLayoutVars>
          <dgm:chMax val="0"/>
          <dgm:bulletEnabled val="1"/>
        </dgm:presLayoutVars>
      </dgm:prSet>
      <dgm:spPr/>
      <dgm:t>
        <a:bodyPr/>
        <a:lstStyle/>
        <a:p>
          <a:endParaRPr lang="en-US"/>
        </a:p>
      </dgm:t>
    </dgm:pt>
  </dgm:ptLst>
  <dgm:cxnLst>
    <dgm:cxn modelId="{6123233A-20B4-4EA5-BA5B-4DACAC85688B}" srcId="{77652DC7-866F-4BD1-BD33-A91DD2FF812E}" destId="{6F2FE8B7-8908-4D1E-BD3D-B039919629E2}" srcOrd="0" destOrd="0" parTransId="{33B7106F-A1AD-4094-8CAB-C3BD441BEBEA}" sibTransId="{48B2A116-14D9-4E29-BD45-486A60EDC611}"/>
    <dgm:cxn modelId="{F149F269-F52C-4E8B-BB6E-E6B3ECB17DB4}" srcId="{77652DC7-866F-4BD1-BD33-A91DD2FF812E}" destId="{F6FDAF67-EE26-4BAD-8E66-768BB8E43550}" srcOrd="2" destOrd="0" parTransId="{958502C5-3E6F-4EE9-B8A5-9391B75DA113}" sibTransId="{E93380E9-DD38-49D6-97CD-1F0F9921B8A6}"/>
    <dgm:cxn modelId="{9213A9FC-D787-456F-8B49-720222470B6E}" type="presOf" srcId="{823F0829-FCD5-4435-81F8-08C2E466F4B1}" destId="{396AC4FE-53E6-4FC1-BFC2-19325B52A8EA}" srcOrd="0" destOrd="0" presId="urn:microsoft.com/office/officeart/2005/8/layout/vList2"/>
    <dgm:cxn modelId="{405BCD2B-18DE-47E3-8DD9-539B8BBF9F63}" type="presOf" srcId="{77652DC7-866F-4BD1-BD33-A91DD2FF812E}" destId="{C3F47FA9-AAAC-4E6E-9AC5-DAA9B2C6BECD}" srcOrd="0" destOrd="0" presId="urn:microsoft.com/office/officeart/2005/8/layout/vList2"/>
    <dgm:cxn modelId="{B6E30529-8FB7-41B3-9934-93E7EDAB0A8E}" srcId="{77652DC7-866F-4BD1-BD33-A91DD2FF812E}" destId="{823F0829-FCD5-4435-81F8-08C2E466F4B1}" srcOrd="1" destOrd="0" parTransId="{E5388622-3215-4571-8EAF-C5BC5ED4DA27}" sibTransId="{2F7F95F9-A98E-49CA-946E-8250CCB4BBB0}"/>
    <dgm:cxn modelId="{ABB81450-1959-42BA-9B25-D387776D5CA0}" type="presOf" srcId="{6F2FE8B7-8908-4D1E-BD3D-B039919629E2}" destId="{61BE42CD-7D33-4335-AC45-684A94249FE9}" srcOrd="0" destOrd="0" presId="urn:microsoft.com/office/officeart/2005/8/layout/vList2"/>
    <dgm:cxn modelId="{3F4356BD-5B3F-4681-AE3E-4710490FC64C}" type="presOf" srcId="{F6FDAF67-EE26-4BAD-8E66-768BB8E43550}" destId="{8AEEB4C8-0C1F-4211-BE79-7C2DB5FE01A7}" srcOrd="0" destOrd="0" presId="urn:microsoft.com/office/officeart/2005/8/layout/vList2"/>
    <dgm:cxn modelId="{B7A5C432-6217-440A-8021-343BDC706AB9}" type="presParOf" srcId="{C3F47FA9-AAAC-4E6E-9AC5-DAA9B2C6BECD}" destId="{61BE42CD-7D33-4335-AC45-684A94249FE9}" srcOrd="0" destOrd="0" presId="urn:microsoft.com/office/officeart/2005/8/layout/vList2"/>
    <dgm:cxn modelId="{B2C9F99F-FCE8-45FB-82D7-96835CFAF7D9}" type="presParOf" srcId="{C3F47FA9-AAAC-4E6E-9AC5-DAA9B2C6BECD}" destId="{6E83F745-DC62-49EC-A61E-48E01688A838}" srcOrd="1" destOrd="0" presId="urn:microsoft.com/office/officeart/2005/8/layout/vList2"/>
    <dgm:cxn modelId="{55AFA896-BF2B-47B4-A11A-4E6CA6B2AD12}" type="presParOf" srcId="{C3F47FA9-AAAC-4E6E-9AC5-DAA9B2C6BECD}" destId="{396AC4FE-53E6-4FC1-BFC2-19325B52A8EA}" srcOrd="2" destOrd="0" presId="urn:microsoft.com/office/officeart/2005/8/layout/vList2"/>
    <dgm:cxn modelId="{2E3535A8-333F-4CED-8AAA-1244C6094184}" type="presParOf" srcId="{C3F47FA9-AAAC-4E6E-9AC5-DAA9B2C6BECD}" destId="{9DF74EA4-F019-47C4-BDA5-1C9DE406648F}" srcOrd="3" destOrd="0" presId="urn:microsoft.com/office/officeart/2005/8/layout/vList2"/>
    <dgm:cxn modelId="{EC6FE141-D7EC-42FD-9921-A01993C08F20}" type="presParOf" srcId="{C3F47FA9-AAAC-4E6E-9AC5-DAA9B2C6BECD}" destId="{8AEEB4C8-0C1F-4211-BE79-7C2DB5FE01A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13785-B4F7-4E43-8A92-93D025CDA5E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4C0C830-34E8-4D2C-9210-BD3D2D26DF16}">
      <dgm:prSet phldrT="[Text]" custT="1"/>
      <dgm:spPr/>
      <dgm:t>
        <a:bodyPr/>
        <a:lstStyle/>
        <a:p>
          <a:r>
            <a:rPr lang="en-US" sz="1400" b="0" dirty="0" smtClean="0">
              <a:solidFill>
                <a:schemeClr val="tx1"/>
              </a:solidFill>
              <a:effectLst/>
              <a:latin typeface="Calibri" panose="020F0502020204030204" pitchFamily="34" charset="0"/>
            </a:rPr>
            <a:t>In C#, a method cannot be declared as sealed.</a:t>
          </a:r>
          <a:endParaRPr lang="en-US" sz="1400" b="0" dirty="0">
            <a:solidFill>
              <a:schemeClr val="tx1"/>
            </a:solidFill>
            <a:effectLst/>
            <a:latin typeface="Calibri" panose="020F0502020204030204" pitchFamily="34" charset="0"/>
          </a:endParaRPr>
        </a:p>
      </dgm:t>
    </dgm:pt>
    <dgm:pt modelId="{CFB3966D-DA40-4EC3-8801-F15EF8B276CD}" type="parTrans" cxnId="{F7083549-62F8-41CB-82F0-D26A090EE316}">
      <dgm:prSet/>
      <dgm:spPr/>
      <dgm:t>
        <a:bodyPr/>
        <a:lstStyle/>
        <a:p>
          <a:endParaRPr lang="en-US" sz="1400" b="0">
            <a:effectLst/>
            <a:latin typeface="Calibri" panose="020F0502020204030204" pitchFamily="34" charset="0"/>
          </a:endParaRPr>
        </a:p>
      </dgm:t>
    </dgm:pt>
    <dgm:pt modelId="{37CF171A-3447-4A0F-85F4-D153457AFA5F}" type="sibTrans" cxnId="{F7083549-62F8-41CB-82F0-D26A090EE316}">
      <dgm:prSet/>
      <dgm:spPr/>
      <dgm:t>
        <a:bodyPr/>
        <a:lstStyle/>
        <a:p>
          <a:endParaRPr lang="en-US" sz="1400" b="0">
            <a:effectLst/>
            <a:latin typeface="Calibri" panose="020F0502020204030204" pitchFamily="34" charset="0"/>
          </a:endParaRPr>
        </a:p>
      </dgm:t>
    </dgm:pt>
    <dgm:pt modelId="{1FF2A18B-7CED-474E-82AB-4D7F05E70D49}">
      <dgm:prSet phldrT="[Text]" custT="1"/>
      <dgm:spPr/>
      <dgm:t>
        <a:bodyPr/>
        <a:lstStyle/>
        <a:p>
          <a:r>
            <a:rPr lang="en-US" sz="1400" b="0" dirty="0" smtClean="0">
              <a:solidFill>
                <a:schemeClr val="tx1"/>
              </a:solidFill>
              <a:effectLst/>
              <a:latin typeface="Calibri" panose="020F0502020204030204" pitchFamily="34" charset="0"/>
            </a:rPr>
            <a:t>When the derived class overrides a base class method, variable, property or event, then the new method, variable, property, or event can be declared as sealed.</a:t>
          </a:r>
          <a:endParaRPr lang="en-US" sz="1400" b="0" dirty="0">
            <a:solidFill>
              <a:schemeClr val="tx1"/>
            </a:solidFill>
            <a:effectLst/>
            <a:latin typeface="Calibri" panose="020F0502020204030204" pitchFamily="34" charset="0"/>
          </a:endParaRPr>
        </a:p>
      </dgm:t>
    </dgm:pt>
    <dgm:pt modelId="{1E2DB351-1C12-446E-A568-1647B68D9515}" type="parTrans" cxnId="{00C879C6-2254-4FF8-9F65-A9096C262981}">
      <dgm:prSet/>
      <dgm:spPr/>
      <dgm:t>
        <a:bodyPr/>
        <a:lstStyle/>
        <a:p>
          <a:endParaRPr lang="en-US" sz="1400" b="0">
            <a:effectLst/>
            <a:latin typeface="Calibri" panose="020F0502020204030204" pitchFamily="34" charset="0"/>
          </a:endParaRPr>
        </a:p>
      </dgm:t>
    </dgm:pt>
    <dgm:pt modelId="{2EF69D0E-A7B5-4824-9DC0-3F7F4F929296}" type="sibTrans" cxnId="{00C879C6-2254-4FF8-9F65-A9096C262981}">
      <dgm:prSet/>
      <dgm:spPr/>
      <dgm:t>
        <a:bodyPr/>
        <a:lstStyle/>
        <a:p>
          <a:endParaRPr lang="en-US" sz="1400" b="0">
            <a:effectLst/>
            <a:latin typeface="Calibri" panose="020F0502020204030204" pitchFamily="34" charset="0"/>
          </a:endParaRPr>
        </a:p>
      </dgm:t>
    </dgm:pt>
    <dgm:pt modelId="{AF607A75-9DFB-4FAB-89AF-F785219534D9}">
      <dgm:prSet phldrT="[Text]" custT="1"/>
      <dgm:spPr/>
      <dgm:t>
        <a:bodyPr/>
        <a:lstStyle/>
        <a:p>
          <a:r>
            <a:rPr lang="en-US" sz="1400" b="0" dirty="0" smtClean="0">
              <a:solidFill>
                <a:schemeClr val="tx1"/>
              </a:solidFill>
              <a:effectLst/>
              <a:latin typeface="Calibri" panose="020F0502020204030204" pitchFamily="34" charset="0"/>
            </a:rPr>
            <a:t>Sealing the new method prevents the method from further overriding. </a:t>
          </a:r>
        </a:p>
      </dgm:t>
    </dgm:pt>
    <dgm:pt modelId="{E0271507-EB04-4316-820B-EB9C7757277A}" type="parTrans" cxnId="{B28CA320-DF1B-4E91-8827-483AF9543B84}">
      <dgm:prSet/>
      <dgm:spPr/>
      <dgm:t>
        <a:bodyPr/>
        <a:lstStyle/>
        <a:p>
          <a:endParaRPr lang="en-US" sz="1400" b="0">
            <a:effectLst/>
            <a:latin typeface="Calibri" panose="020F0502020204030204" pitchFamily="34" charset="0"/>
          </a:endParaRPr>
        </a:p>
      </dgm:t>
    </dgm:pt>
    <dgm:pt modelId="{1271C1A2-DB6C-4F88-9B82-3DC06DCD898D}" type="sibTrans" cxnId="{B28CA320-DF1B-4E91-8827-483AF9543B84}">
      <dgm:prSet/>
      <dgm:spPr/>
      <dgm:t>
        <a:bodyPr/>
        <a:lstStyle/>
        <a:p>
          <a:endParaRPr lang="en-US" sz="1400" b="0">
            <a:effectLst/>
            <a:latin typeface="Calibri" panose="020F0502020204030204" pitchFamily="34" charset="0"/>
          </a:endParaRPr>
        </a:p>
      </dgm:t>
    </dgm:pt>
    <dgm:pt modelId="{1B584E1E-CEAE-4DD1-AF8C-EC3F663C6C9E}">
      <dgm:prSet phldrT="[Text]" custT="1"/>
      <dgm:spPr/>
      <dgm:t>
        <a:bodyPr/>
        <a:lstStyle/>
        <a:p>
          <a:r>
            <a:rPr lang="en-US" sz="1400" b="0" dirty="0" smtClean="0">
              <a:solidFill>
                <a:schemeClr val="tx1"/>
              </a:solidFill>
              <a:effectLst/>
              <a:latin typeface="Calibri" panose="020F0502020204030204" pitchFamily="34" charset="0"/>
            </a:rPr>
            <a:t>An overridden method can be sealed by preceding the override keyword with the sealed keyword. </a:t>
          </a:r>
        </a:p>
      </dgm:t>
    </dgm:pt>
    <dgm:pt modelId="{806D656B-8AD9-40F1-AD5F-DB11FC938BFE}" type="parTrans" cxnId="{F31A5DAA-324D-49D1-AEC3-ED5AE9A71529}">
      <dgm:prSet/>
      <dgm:spPr/>
      <dgm:t>
        <a:bodyPr/>
        <a:lstStyle/>
        <a:p>
          <a:endParaRPr lang="en-US" sz="1400" b="0">
            <a:effectLst/>
            <a:latin typeface="Calibri" panose="020F0502020204030204" pitchFamily="34" charset="0"/>
          </a:endParaRPr>
        </a:p>
      </dgm:t>
    </dgm:pt>
    <dgm:pt modelId="{95C7AF38-4CF1-4C72-A56F-04633F3B4966}" type="sibTrans" cxnId="{F31A5DAA-324D-49D1-AEC3-ED5AE9A71529}">
      <dgm:prSet/>
      <dgm:spPr/>
      <dgm:t>
        <a:bodyPr/>
        <a:lstStyle/>
        <a:p>
          <a:endParaRPr lang="en-US" sz="1400" b="0">
            <a:effectLst/>
            <a:latin typeface="Calibri" panose="020F0502020204030204" pitchFamily="34" charset="0"/>
          </a:endParaRPr>
        </a:p>
      </dgm:t>
    </dgm:pt>
    <dgm:pt modelId="{44D561E5-00C4-43DD-A75E-5EDD1602453D}" type="pres">
      <dgm:prSet presAssocID="{A5B13785-B4F7-4E43-8A92-93D025CDA5E6}" presName="linear" presStyleCnt="0">
        <dgm:presLayoutVars>
          <dgm:dir/>
          <dgm:animLvl val="lvl"/>
          <dgm:resizeHandles val="exact"/>
        </dgm:presLayoutVars>
      </dgm:prSet>
      <dgm:spPr/>
      <dgm:t>
        <a:bodyPr/>
        <a:lstStyle/>
        <a:p>
          <a:endParaRPr lang="en-US"/>
        </a:p>
      </dgm:t>
    </dgm:pt>
    <dgm:pt modelId="{D2DD5589-B53D-4B86-9449-7CA6A71762DB}" type="pres">
      <dgm:prSet presAssocID="{44C0C830-34E8-4D2C-9210-BD3D2D26DF16}" presName="parentLin" presStyleCnt="0"/>
      <dgm:spPr/>
    </dgm:pt>
    <dgm:pt modelId="{4F546773-0311-4825-9C49-AC8817480145}" type="pres">
      <dgm:prSet presAssocID="{44C0C830-34E8-4D2C-9210-BD3D2D26DF16}" presName="parentLeftMargin" presStyleLbl="node1" presStyleIdx="0" presStyleCnt="4"/>
      <dgm:spPr/>
      <dgm:t>
        <a:bodyPr/>
        <a:lstStyle/>
        <a:p>
          <a:endParaRPr lang="en-US"/>
        </a:p>
      </dgm:t>
    </dgm:pt>
    <dgm:pt modelId="{6994F97A-0FA0-411B-9568-DAA788674977}" type="pres">
      <dgm:prSet presAssocID="{44C0C830-34E8-4D2C-9210-BD3D2D26DF16}" presName="parentText" presStyleLbl="node1" presStyleIdx="0" presStyleCnt="4" custScaleX="140560" custScaleY="316740">
        <dgm:presLayoutVars>
          <dgm:chMax val="0"/>
          <dgm:bulletEnabled val="1"/>
        </dgm:presLayoutVars>
      </dgm:prSet>
      <dgm:spPr/>
      <dgm:t>
        <a:bodyPr/>
        <a:lstStyle/>
        <a:p>
          <a:endParaRPr lang="en-US"/>
        </a:p>
      </dgm:t>
    </dgm:pt>
    <dgm:pt modelId="{DF92D078-04EA-4004-973A-B44C5515B97F}" type="pres">
      <dgm:prSet presAssocID="{44C0C830-34E8-4D2C-9210-BD3D2D26DF16}" presName="negativeSpace" presStyleCnt="0"/>
      <dgm:spPr/>
    </dgm:pt>
    <dgm:pt modelId="{D3A6EEAB-8A9E-4780-A616-963DFB21A953}" type="pres">
      <dgm:prSet presAssocID="{44C0C830-34E8-4D2C-9210-BD3D2D26DF16}" presName="childText" presStyleLbl="conFgAcc1" presStyleIdx="0" presStyleCnt="4" custLinFactNeighborY="61807">
        <dgm:presLayoutVars>
          <dgm:bulletEnabled val="1"/>
        </dgm:presLayoutVars>
      </dgm:prSet>
      <dgm:spPr/>
    </dgm:pt>
    <dgm:pt modelId="{5B27E020-9437-4994-A3B5-19B27BFF7EC7}" type="pres">
      <dgm:prSet presAssocID="{37CF171A-3447-4A0F-85F4-D153457AFA5F}" presName="spaceBetweenRectangles" presStyleCnt="0"/>
      <dgm:spPr/>
    </dgm:pt>
    <dgm:pt modelId="{EB51F611-C489-450F-9506-17FDB5EDE1D5}" type="pres">
      <dgm:prSet presAssocID="{1FF2A18B-7CED-474E-82AB-4D7F05E70D49}" presName="parentLin" presStyleCnt="0"/>
      <dgm:spPr/>
    </dgm:pt>
    <dgm:pt modelId="{8A1B2574-CF9D-409B-AD06-9FD3A1D69247}" type="pres">
      <dgm:prSet presAssocID="{1FF2A18B-7CED-474E-82AB-4D7F05E70D49}" presName="parentLeftMargin" presStyleLbl="node1" presStyleIdx="0" presStyleCnt="4"/>
      <dgm:spPr/>
      <dgm:t>
        <a:bodyPr/>
        <a:lstStyle/>
        <a:p>
          <a:endParaRPr lang="en-US"/>
        </a:p>
      </dgm:t>
    </dgm:pt>
    <dgm:pt modelId="{2ABD5B25-C544-4E49-A3B2-7A7ED62B40C4}" type="pres">
      <dgm:prSet presAssocID="{1FF2A18B-7CED-474E-82AB-4D7F05E70D49}" presName="parentText" presStyleLbl="node1" presStyleIdx="1" presStyleCnt="4" custScaleX="140560" custScaleY="516509">
        <dgm:presLayoutVars>
          <dgm:chMax val="0"/>
          <dgm:bulletEnabled val="1"/>
        </dgm:presLayoutVars>
      </dgm:prSet>
      <dgm:spPr/>
      <dgm:t>
        <a:bodyPr/>
        <a:lstStyle/>
        <a:p>
          <a:endParaRPr lang="en-US"/>
        </a:p>
      </dgm:t>
    </dgm:pt>
    <dgm:pt modelId="{30E57524-CC4D-4679-85E9-7F0085C9A1CD}" type="pres">
      <dgm:prSet presAssocID="{1FF2A18B-7CED-474E-82AB-4D7F05E70D49}" presName="negativeSpace" presStyleCnt="0"/>
      <dgm:spPr/>
    </dgm:pt>
    <dgm:pt modelId="{67CF8334-DC9A-437B-AB73-24206D39FF19}" type="pres">
      <dgm:prSet presAssocID="{1FF2A18B-7CED-474E-82AB-4D7F05E70D49}" presName="childText" presStyleLbl="conFgAcc1" presStyleIdx="1" presStyleCnt="4">
        <dgm:presLayoutVars>
          <dgm:bulletEnabled val="1"/>
        </dgm:presLayoutVars>
      </dgm:prSet>
      <dgm:spPr/>
    </dgm:pt>
    <dgm:pt modelId="{E26B1413-2872-4E9F-941D-8188711BEFD5}" type="pres">
      <dgm:prSet presAssocID="{2EF69D0E-A7B5-4824-9DC0-3F7F4F929296}" presName="spaceBetweenRectangles" presStyleCnt="0"/>
      <dgm:spPr/>
    </dgm:pt>
    <dgm:pt modelId="{D959A93D-E4D4-446A-88A5-B3F6C7CD20A4}" type="pres">
      <dgm:prSet presAssocID="{AF607A75-9DFB-4FAB-89AF-F785219534D9}" presName="parentLin" presStyleCnt="0"/>
      <dgm:spPr/>
    </dgm:pt>
    <dgm:pt modelId="{8122F421-EF21-4935-A1A9-A6A969947FC0}" type="pres">
      <dgm:prSet presAssocID="{AF607A75-9DFB-4FAB-89AF-F785219534D9}" presName="parentLeftMargin" presStyleLbl="node1" presStyleIdx="1" presStyleCnt="4"/>
      <dgm:spPr/>
      <dgm:t>
        <a:bodyPr/>
        <a:lstStyle/>
        <a:p>
          <a:endParaRPr lang="en-US"/>
        </a:p>
      </dgm:t>
    </dgm:pt>
    <dgm:pt modelId="{983D57F8-3671-4E98-BB36-9A5215BCD924}" type="pres">
      <dgm:prSet presAssocID="{AF607A75-9DFB-4FAB-89AF-F785219534D9}" presName="parentText" presStyleLbl="node1" presStyleIdx="2" presStyleCnt="4" custScaleX="140560" custScaleY="225728">
        <dgm:presLayoutVars>
          <dgm:chMax val="0"/>
          <dgm:bulletEnabled val="1"/>
        </dgm:presLayoutVars>
      </dgm:prSet>
      <dgm:spPr/>
      <dgm:t>
        <a:bodyPr/>
        <a:lstStyle/>
        <a:p>
          <a:endParaRPr lang="en-US"/>
        </a:p>
      </dgm:t>
    </dgm:pt>
    <dgm:pt modelId="{7655066C-643E-4B51-BC5C-491BB7A455AE}" type="pres">
      <dgm:prSet presAssocID="{AF607A75-9DFB-4FAB-89AF-F785219534D9}" presName="negativeSpace" presStyleCnt="0"/>
      <dgm:spPr/>
    </dgm:pt>
    <dgm:pt modelId="{6669549A-FD36-4C03-8805-D118DF1820CB}" type="pres">
      <dgm:prSet presAssocID="{AF607A75-9DFB-4FAB-89AF-F785219534D9}" presName="childText" presStyleLbl="conFgAcc1" presStyleIdx="2" presStyleCnt="4">
        <dgm:presLayoutVars>
          <dgm:bulletEnabled val="1"/>
        </dgm:presLayoutVars>
      </dgm:prSet>
      <dgm:spPr/>
    </dgm:pt>
    <dgm:pt modelId="{E9BFFA0A-7DBA-4903-BDA7-7B571BB6BE40}" type="pres">
      <dgm:prSet presAssocID="{1271C1A2-DB6C-4F88-9B82-3DC06DCD898D}" presName="spaceBetweenRectangles" presStyleCnt="0"/>
      <dgm:spPr/>
    </dgm:pt>
    <dgm:pt modelId="{5B3F0653-FA60-4F07-893D-A1401F6FF607}" type="pres">
      <dgm:prSet presAssocID="{1B584E1E-CEAE-4DD1-AF8C-EC3F663C6C9E}" presName="parentLin" presStyleCnt="0"/>
      <dgm:spPr/>
    </dgm:pt>
    <dgm:pt modelId="{6A613BD2-DA91-4C41-9171-C5C56A86402B}" type="pres">
      <dgm:prSet presAssocID="{1B584E1E-CEAE-4DD1-AF8C-EC3F663C6C9E}" presName="parentLeftMargin" presStyleLbl="node1" presStyleIdx="2" presStyleCnt="4"/>
      <dgm:spPr/>
      <dgm:t>
        <a:bodyPr/>
        <a:lstStyle/>
        <a:p>
          <a:endParaRPr lang="en-US"/>
        </a:p>
      </dgm:t>
    </dgm:pt>
    <dgm:pt modelId="{AC079D25-540D-4503-B8AA-0B6B0DB28807}" type="pres">
      <dgm:prSet presAssocID="{1B584E1E-CEAE-4DD1-AF8C-EC3F663C6C9E}" presName="parentText" presStyleLbl="node1" presStyleIdx="3" presStyleCnt="4" custScaleX="140560" custScaleY="345086">
        <dgm:presLayoutVars>
          <dgm:chMax val="0"/>
          <dgm:bulletEnabled val="1"/>
        </dgm:presLayoutVars>
      </dgm:prSet>
      <dgm:spPr/>
      <dgm:t>
        <a:bodyPr/>
        <a:lstStyle/>
        <a:p>
          <a:endParaRPr lang="en-US"/>
        </a:p>
      </dgm:t>
    </dgm:pt>
    <dgm:pt modelId="{8C531CCD-7ADF-41F9-BA8F-3AF7A174958F}" type="pres">
      <dgm:prSet presAssocID="{1B584E1E-CEAE-4DD1-AF8C-EC3F663C6C9E}" presName="negativeSpace" presStyleCnt="0"/>
      <dgm:spPr/>
    </dgm:pt>
    <dgm:pt modelId="{E498ABDA-B342-4106-9747-06A6C99C2228}" type="pres">
      <dgm:prSet presAssocID="{1B584E1E-CEAE-4DD1-AF8C-EC3F663C6C9E}" presName="childText" presStyleLbl="conFgAcc1" presStyleIdx="3" presStyleCnt="4">
        <dgm:presLayoutVars>
          <dgm:bulletEnabled val="1"/>
        </dgm:presLayoutVars>
      </dgm:prSet>
      <dgm:spPr/>
    </dgm:pt>
  </dgm:ptLst>
  <dgm:cxnLst>
    <dgm:cxn modelId="{F7083549-62F8-41CB-82F0-D26A090EE316}" srcId="{A5B13785-B4F7-4E43-8A92-93D025CDA5E6}" destId="{44C0C830-34E8-4D2C-9210-BD3D2D26DF16}" srcOrd="0" destOrd="0" parTransId="{CFB3966D-DA40-4EC3-8801-F15EF8B276CD}" sibTransId="{37CF171A-3447-4A0F-85F4-D153457AFA5F}"/>
    <dgm:cxn modelId="{B28CA320-DF1B-4E91-8827-483AF9543B84}" srcId="{A5B13785-B4F7-4E43-8A92-93D025CDA5E6}" destId="{AF607A75-9DFB-4FAB-89AF-F785219534D9}" srcOrd="2" destOrd="0" parTransId="{E0271507-EB04-4316-820B-EB9C7757277A}" sibTransId="{1271C1A2-DB6C-4F88-9B82-3DC06DCD898D}"/>
    <dgm:cxn modelId="{A1272DC6-89BC-4382-ACE8-D9110B53D316}" type="presOf" srcId="{1FF2A18B-7CED-474E-82AB-4D7F05E70D49}" destId="{8A1B2574-CF9D-409B-AD06-9FD3A1D69247}" srcOrd="0" destOrd="0" presId="urn:microsoft.com/office/officeart/2005/8/layout/list1"/>
    <dgm:cxn modelId="{87FDB48A-4C71-475E-867C-AF99730CA534}" type="presOf" srcId="{44C0C830-34E8-4D2C-9210-BD3D2D26DF16}" destId="{6994F97A-0FA0-411B-9568-DAA788674977}" srcOrd="1" destOrd="0" presId="urn:microsoft.com/office/officeart/2005/8/layout/list1"/>
    <dgm:cxn modelId="{56E78A65-0B44-4CEB-BD66-34262364F2D1}" type="presOf" srcId="{AF607A75-9DFB-4FAB-89AF-F785219534D9}" destId="{8122F421-EF21-4935-A1A9-A6A969947FC0}" srcOrd="0" destOrd="0" presId="urn:microsoft.com/office/officeart/2005/8/layout/list1"/>
    <dgm:cxn modelId="{C146266F-D96C-4AD4-9A33-7D1AAF94D986}" type="presOf" srcId="{1B584E1E-CEAE-4DD1-AF8C-EC3F663C6C9E}" destId="{AC079D25-540D-4503-B8AA-0B6B0DB28807}" srcOrd="1" destOrd="0" presId="urn:microsoft.com/office/officeart/2005/8/layout/list1"/>
    <dgm:cxn modelId="{E33EC7DE-1DAA-4438-85A9-737AD042528A}" type="presOf" srcId="{AF607A75-9DFB-4FAB-89AF-F785219534D9}" destId="{983D57F8-3671-4E98-BB36-9A5215BCD924}" srcOrd="1" destOrd="0" presId="urn:microsoft.com/office/officeart/2005/8/layout/list1"/>
    <dgm:cxn modelId="{00C879C6-2254-4FF8-9F65-A9096C262981}" srcId="{A5B13785-B4F7-4E43-8A92-93D025CDA5E6}" destId="{1FF2A18B-7CED-474E-82AB-4D7F05E70D49}" srcOrd="1" destOrd="0" parTransId="{1E2DB351-1C12-446E-A568-1647B68D9515}" sibTransId="{2EF69D0E-A7B5-4824-9DC0-3F7F4F929296}"/>
    <dgm:cxn modelId="{3CBC5001-C1B5-4E43-8E2E-08D9E17F0E1E}" type="presOf" srcId="{1FF2A18B-7CED-474E-82AB-4D7F05E70D49}" destId="{2ABD5B25-C544-4E49-A3B2-7A7ED62B40C4}" srcOrd="1" destOrd="0" presId="urn:microsoft.com/office/officeart/2005/8/layout/list1"/>
    <dgm:cxn modelId="{1FFFBD16-593A-4917-9546-867FAE62C7CB}" type="presOf" srcId="{A5B13785-B4F7-4E43-8A92-93D025CDA5E6}" destId="{44D561E5-00C4-43DD-A75E-5EDD1602453D}" srcOrd="0" destOrd="0" presId="urn:microsoft.com/office/officeart/2005/8/layout/list1"/>
    <dgm:cxn modelId="{E2E80BF8-91D6-468C-BA05-C709528135CE}" type="presOf" srcId="{1B584E1E-CEAE-4DD1-AF8C-EC3F663C6C9E}" destId="{6A613BD2-DA91-4C41-9171-C5C56A86402B}" srcOrd="0" destOrd="0" presId="urn:microsoft.com/office/officeart/2005/8/layout/list1"/>
    <dgm:cxn modelId="{F31A5DAA-324D-49D1-AEC3-ED5AE9A71529}" srcId="{A5B13785-B4F7-4E43-8A92-93D025CDA5E6}" destId="{1B584E1E-CEAE-4DD1-AF8C-EC3F663C6C9E}" srcOrd="3" destOrd="0" parTransId="{806D656B-8AD9-40F1-AD5F-DB11FC938BFE}" sibTransId="{95C7AF38-4CF1-4C72-A56F-04633F3B4966}"/>
    <dgm:cxn modelId="{B670CDD5-0FCD-4964-96F4-2F00F0B5B027}" type="presOf" srcId="{44C0C830-34E8-4D2C-9210-BD3D2D26DF16}" destId="{4F546773-0311-4825-9C49-AC8817480145}" srcOrd="0" destOrd="0" presId="urn:microsoft.com/office/officeart/2005/8/layout/list1"/>
    <dgm:cxn modelId="{F3CA6AE3-5E8E-42D6-83E5-3D994B95CCF8}" type="presParOf" srcId="{44D561E5-00C4-43DD-A75E-5EDD1602453D}" destId="{D2DD5589-B53D-4B86-9449-7CA6A71762DB}" srcOrd="0" destOrd="0" presId="urn:microsoft.com/office/officeart/2005/8/layout/list1"/>
    <dgm:cxn modelId="{5DD684CD-42A1-4520-BEB2-376B2EE2C2E4}" type="presParOf" srcId="{D2DD5589-B53D-4B86-9449-7CA6A71762DB}" destId="{4F546773-0311-4825-9C49-AC8817480145}" srcOrd="0" destOrd="0" presId="urn:microsoft.com/office/officeart/2005/8/layout/list1"/>
    <dgm:cxn modelId="{A57FCDAD-59E0-4B57-A8E3-AA2B60F2F6C7}" type="presParOf" srcId="{D2DD5589-B53D-4B86-9449-7CA6A71762DB}" destId="{6994F97A-0FA0-411B-9568-DAA788674977}" srcOrd="1" destOrd="0" presId="urn:microsoft.com/office/officeart/2005/8/layout/list1"/>
    <dgm:cxn modelId="{581C1E97-F68D-4DEC-B726-90A7F469DB59}" type="presParOf" srcId="{44D561E5-00C4-43DD-A75E-5EDD1602453D}" destId="{DF92D078-04EA-4004-973A-B44C5515B97F}" srcOrd="1" destOrd="0" presId="urn:microsoft.com/office/officeart/2005/8/layout/list1"/>
    <dgm:cxn modelId="{8A217123-EFA5-432F-8357-A4772269B1C2}" type="presParOf" srcId="{44D561E5-00C4-43DD-A75E-5EDD1602453D}" destId="{D3A6EEAB-8A9E-4780-A616-963DFB21A953}" srcOrd="2" destOrd="0" presId="urn:microsoft.com/office/officeart/2005/8/layout/list1"/>
    <dgm:cxn modelId="{404EB273-2904-4766-BAB0-5201EF0E00F6}" type="presParOf" srcId="{44D561E5-00C4-43DD-A75E-5EDD1602453D}" destId="{5B27E020-9437-4994-A3B5-19B27BFF7EC7}" srcOrd="3" destOrd="0" presId="urn:microsoft.com/office/officeart/2005/8/layout/list1"/>
    <dgm:cxn modelId="{F3B82100-4D85-469B-B03A-45ED7CFBB95F}" type="presParOf" srcId="{44D561E5-00C4-43DD-A75E-5EDD1602453D}" destId="{EB51F611-C489-450F-9506-17FDB5EDE1D5}" srcOrd="4" destOrd="0" presId="urn:microsoft.com/office/officeart/2005/8/layout/list1"/>
    <dgm:cxn modelId="{7F08D2CB-8F0C-4857-B16B-824475120593}" type="presParOf" srcId="{EB51F611-C489-450F-9506-17FDB5EDE1D5}" destId="{8A1B2574-CF9D-409B-AD06-9FD3A1D69247}" srcOrd="0" destOrd="0" presId="urn:microsoft.com/office/officeart/2005/8/layout/list1"/>
    <dgm:cxn modelId="{2670C0D3-F7EE-42F2-9ED9-30F7CE6C3FA2}" type="presParOf" srcId="{EB51F611-C489-450F-9506-17FDB5EDE1D5}" destId="{2ABD5B25-C544-4E49-A3B2-7A7ED62B40C4}" srcOrd="1" destOrd="0" presId="urn:microsoft.com/office/officeart/2005/8/layout/list1"/>
    <dgm:cxn modelId="{B41DAB2B-9C61-4882-8260-C50CD523F7F6}" type="presParOf" srcId="{44D561E5-00C4-43DD-A75E-5EDD1602453D}" destId="{30E57524-CC4D-4679-85E9-7F0085C9A1CD}" srcOrd="5" destOrd="0" presId="urn:microsoft.com/office/officeart/2005/8/layout/list1"/>
    <dgm:cxn modelId="{63D064AD-18E9-48CC-BB07-A302AF605266}" type="presParOf" srcId="{44D561E5-00C4-43DD-A75E-5EDD1602453D}" destId="{67CF8334-DC9A-437B-AB73-24206D39FF19}" srcOrd="6" destOrd="0" presId="urn:microsoft.com/office/officeart/2005/8/layout/list1"/>
    <dgm:cxn modelId="{EB64E720-62BD-440E-94EE-BAFFC37781AB}" type="presParOf" srcId="{44D561E5-00C4-43DD-A75E-5EDD1602453D}" destId="{E26B1413-2872-4E9F-941D-8188711BEFD5}" srcOrd="7" destOrd="0" presId="urn:microsoft.com/office/officeart/2005/8/layout/list1"/>
    <dgm:cxn modelId="{0524E656-7822-400E-B4EC-DD7694A1327E}" type="presParOf" srcId="{44D561E5-00C4-43DD-A75E-5EDD1602453D}" destId="{D959A93D-E4D4-446A-88A5-B3F6C7CD20A4}" srcOrd="8" destOrd="0" presId="urn:microsoft.com/office/officeart/2005/8/layout/list1"/>
    <dgm:cxn modelId="{F0C8D036-CFC0-4D06-B0C2-745883728BAB}" type="presParOf" srcId="{D959A93D-E4D4-446A-88A5-B3F6C7CD20A4}" destId="{8122F421-EF21-4935-A1A9-A6A969947FC0}" srcOrd="0" destOrd="0" presId="urn:microsoft.com/office/officeart/2005/8/layout/list1"/>
    <dgm:cxn modelId="{AED2B26B-04BF-4084-A1C0-178058E227E0}" type="presParOf" srcId="{D959A93D-E4D4-446A-88A5-B3F6C7CD20A4}" destId="{983D57F8-3671-4E98-BB36-9A5215BCD924}" srcOrd="1" destOrd="0" presId="urn:microsoft.com/office/officeart/2005/8/layout/list1"/>
    <dgm:cxn modelId="{01E83FB3-EB50-4969-8457-AD527950A281}" type="presParOf" srcId="{44D561E5-00C4-43DD-A75E-5EDD1602453D}" destId="{7655066C-643E-4B51-BC5C-491BB7A455AE}" srcOrd="9" destOrd="0" presId="urn:microsoft.com/office/officeart/2005/8/layout/list1"/>
    <dgm:cxn modelId="{2B1035FD-D495-4826-A56B-EC6C6506111F}" type="presParOf" srcId="{44D561E5-00C4-43DD-A75E-5EDD1602453D}" destId="{6669549A-FD36-4C03-8805-D118DF1820CB}" srcOrd="10" destOrd="0" presId="urn:microsoft.com/office/officeart/2005/8/layout/list1"/>
    <dgm:cxn modelId="{B0F21958-22E0-426A-8DBC-F7715D37D0EA}" type="presParOf" srcId="{44D561E5-00C4-43DD-A75E-5EDD1602453D}" destId="{E9BFFA0A-7DBA-4903-BDA7-7B571BB6BE40}" srcOrd="11" destOrd="0" presId="urn:microsoft.com/office/officeart/2005/8/layout/list1"/>
    <dgm:cxn modelId="{94F2CAA3-DC87-471B-A3C3-FFBFA738A9AD}" type="presParOf" srcId="{44D561E5-00C4-43DD-A75E-5EDD1602453D}" destId="{5B3F0653-FA60-4F07-893D-A1401F6FF607}" srcOrd="12" destOrd="0" presId="urn:microsoft.com/office/officeart/2005/8/layout/list1"/>
    <dgm:cxn modelId="{BE130E0D-30AE-4966-9865-1454950D57AA}" type="presParOf" srcId="{5B3F0653-FA60-4F07-893D-A1401F6FF607}" destId="{6A613BD2-DA91-4C41-9171-C5C56A86402B}" srcOrd="0" destOrd="0" presId="urn:microsoft.com/office/officeart/2005/8/layout/list1"/>
    <dgm:cxn modelId="{8502412C-ED65-4630-9942-8F239EAA60A8}" type="presParOf" srcId="{5B3F0653-FA60-4F07-893D-A1401F6FF607}" destId="{AC079D25-540D-4503-B8AA-0B6B0DB28807}" srcOrd="1" destOrd="0" presId="urn:microsoft.com/office/officeart/2005/8/layout/list1"/>
    <dgm:cxn modelId="{DC4EBC61-25CE-4EC1-B7D2-441B7B6196A6}" type="presParOf" srcId="{44D561E5-00C4-43DD-A75E-5EDD1602453D}" destId="{8C531CCD-7ADF-41F9-BA8F-3AF7A174958F}" srcOrd="13" destOrd="0" presId="urn:microsoft.com/office/officeart/2005/8/layout/list1"/>
    <dgm:cxn modelId="{6F57C96B-D4D1-4BC1-B75F-61C748D4B64A}" type="presParOf" srcId="{44D561E5-00C4-43DD-A75E-5EDD1602453D}" destId="{E498ABDA-B342-4106-9747-06A6C99C222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EB4EAA-D6AC-4596-9308-D1410FBBBBEE}" type="doc">
      <dgm:prSet loTypeId="urn:microsoft.com/office/officeart/2005/8/layout/list1" loCatId="list" qsTypeId="urn:microsoft.com/office/officeart/2005/8/quickstyle/simple1" qsCatId="simple" csTypeId="urn:microsoft.com/office/officeart/2005/8/colors/colorful1#3" csCatId="colorful" phldr="1"/>
      <dgm:spPr/>
      <dgm:t>
        <a:bodyPr/>
        <a:lstStyle/>
        <a:p>
          <a:endParaRPr lang="en-US"/>
        </a:p>
      </dgm:t>
    </dgm:pt>
    <dgm:pt modelId="{077807F1-487B-4A3C-9F47-32ADFBDE8AF0}">
      <dgm:prSet phldrT="[Text]" custT="1"/>
      <dgm:spPr/>
      <dgm:t>
        <a:bodyPr/>
        <a:lstStyle/>
        <a:p>
          <a:r>
            <a:rPr lang="en-US" sz="1400" dirty="0" smtClean="0">
              <a:latin typeface="Calibri" panose="020F0502020204030204" pitchFamily="34" charset="0"/>
            </a:rPr>
            <a:t>You can create multiple methods with the same name in a class or in different classes having different method body or different signatures. </a:t>
          </a:r>
          <a:endParaRPr lang="en-US" sz="1400" dirty="0">
            <a:latin typeface="Calibri" panose="020F0502020204030204" pitchFamily="34" charset="0"/>
          </a:endParaRPr>
        </a:p>
      </dgm:t>
    </dgm:pt>
    <dgm:pt modelId="{B99D5BB4-E885-44F0-822E-858E9F1E12CD}" type="parTrans" cxnId="{AD799F5D-262F-45D4-9ACC-C8AD78D785FF}">
      <dgm:prSet/>
      <dgm:spPr/>
      <dgm:t>
        <a:bodyPr/>
        <a:lstStyle/>
        <a:p>
          <a:endParaRPr lang="en-US">
            <a:latin typeface="Calibri" panose="020F0502020204030204" pitchFamily="34" charset="0"/>
          </a:endParaRPr>
        </a:p>
      </dgm:t>
    </dgm:pt>
    <dgm:pt modelId="{EC295C5B-FB1F-44E9-8CF3-201B05307E52}" type="sibTrans" cxnId="{AD799F5D-262F-45D4-9ACC-C8AD78D785FF}">
      <dgm:prSet/>
      <dgm:spPr/>
      <dgm:t>
        <a:bodyPr/>
        <a:lstStyle/>
        <a:p>
          <a:endParaRPr lang="en-US">
            <a:latin typeface="Calibri" panose="020F0502020204030204" pitchFamily="34" charset="0"/>
          </a:endParaRPr>
        </a:p>
      </dgm:t>
    </dgm:pt>
    <dgm:pt modelId="{B8F9A4B9-5A6D-4285-9A83-32CCEBF7E8DE}">
      <dgm:prSet phldrT="[Text]" custT="1"/>
      <dgm:spPr/>
      <dgm:t>
        <a:bodyPr/>
        <a:lstStyle/>
        <a:p>
          <a:r>
            <a:rPr lang="en-US" sz="1400" dirty="0" smtClean="0">
              <a:latin typeface="Calibri" panose="020F0502020204030204" pitchFamily="34" charset="0"/>
            </a:rPr>
            <a:t>Methods having the same name but different signatures in a class are referred to as overloaded methods. The same method performs the same function on different values. </a:t>
          </a:r>
          <a:endParaRPr lang="en-US" sz="1400" dirty="0">
            <a:latin typeface="Calibri" panose="020F0502020204030204" pitchFamily="34" charset="0"/>
          </a:endParaRPr>
        </a:p>
      </dgm:t>
    </dgm:pt>
    <dgm:pt modelId="{9FC3D5E6-7A26-4641-A026-FE8BA5A82866}" type="parTrans" cxnId="{24DF1B57-4F0C-45F9-AEA0-11ED74A9510E}">
      <dgm:prSet/>
      <dgm:spPr/>
      <dgm:t>
        <a:bodyPr/>
        <a:lstStyle/>
        <a:p>
          <a:endParaRPr lang="en-US">
            <a:latin typeface="Calibri" panose="020F0502020204030204" pitchFamily="34" charset="0"/>
          </a:endParaRPr>
        </a:p>
      </dgm:t>
    </dgm:pt>
    <dgm:pt modelId="{DC7D8BC2-FCF2-4294-BD2B-74F1726DD8F7}" type="sibTrans" cxnId="{24DF1B57-4F0C-45F9-AEA0-11ED74A9510E}">
      <dgm:prSet/>
      <dgm:spPr/>
      <dgm:t>
        <a:bodyPr/>
        <a:lstStyle/>
        <a:p>
          <a:endParaRPr lang="en-US">
            <a:latin typeface="Calibri" panose="020F0502020204030204" pitchFamily="34" charset="0"/>
          </a:endParaRPr>
        </a:p>
      </dgm:t>
    </dgm:pt>
    <dgm:pt modelId="{C31C90D7-5A84-412B-97AC-80B0A184A4A2}">
      <dgm:prSet phldrT="[Text]" custT="1"/>
      <dgm:spPr/>
      <dgm:t>
        <a:bodyPr/>
        <a:lstStyle/>
        <a:p>
          <a:r>
            <a:rPr lang="en-US" sz="1400" dirty="0" smtClean="0">
              <a:latin typeface="Calibri" panose="020F0502020204030204" pitchFamily="34" charset="0"/>
            </a:rPr>
            <a:t>Methods inherited from the base class in the derived class and modified within the derived class are referred to as overridden methods. Only the body of the method changes in order to function according to the required output. </a:t>
          </a:r>
          <a:endParaRPr lang="en-US" sz="1400" dirty="0">
            <a:latin typeface="Calibri" panose="020F0502020204030204" pitchFamily="34" charset="0"/>
          </a:endParaRPr>
        </a:p>
      </dgm:t>
    </dgm:pt>
    <dgm:pt modelId="{24A0BE83-D25A-4687-BBA6-CB62B68E86AF}" type="parTrans" cxnId="{9886F074-B4A2-429E-BE76-16FE56BB1050}">
      <dgm:prSet/>
      <dgm:spPr/>
      <dgm:t>
        <a:bodyPr/>
        <a:lstStyle/>
        <a:p>
          <a:endParaRPr lang="en-US">
            <a:latin typeface="Calibri" panose="020F0502020204030204" pitchFamily="34" charset="0"/>
          </a:endParaRPr>
        </a:p>
      </dgm:t>
    </dgm:pt>
    <dgm:pt modelId="{3057B6EB-8651-47E1-84A7-865388CF6F0F}" type="sibTrans" cxnId="{9886F074-B4A2-429E-BE76-16FE56BB1050}">
      <dgm:prSet/>
      <dgm:spPr/>
      <dgm:t>
        <a:bodyPr/>
        <a:lstStyle/>
        <a:p>
          <a:endParaRPr lang="en-US">
            <a:latin typeface="Calibri" panose="020F0502020204030204" pitchFamily="34" charset="0"/>
          </a:endParaRPr>
        </a:p>
      </dgm:t>
    </dgm:pt>
    <dgm:pt modelId="{23E84424-7511-4829-A6AA-F5B606A003FF}" type="pres">
      <dgm:prSet presAssocID="{27EB4EAA-D6AC-4596-9308-D1410FBBBBEE}" presName="linear" presStyleCnt="0">
        <dgm:presLayoutVars>
          <dgm:dir/>
          <dgm:animLvl val="lvl"/>
          <dgm:resizeHandles val="exact"/>
        </dgm:presLayoutVars>
      </dgm:prSet>
      <dgm:spPr/>
      <dgm:t>
        <a:bodyPr/>
        <a:lstStyle/>
        <a:p>
          <a:endParaRPr lang="en-US"/>
        </a:p>
      </dgm:t>
    </dgm:pt>
    <dgm:pt modelId="{1EADFCA7-3DEB-49C1-A2C3-8133D84EA934}" type="pres">
      <dgm:prSet presAssocID="{077807F1-487B-4A3C-9F47-32ADFBDE8AF0}" presName="parentLin" presStyleCnt="0"/>
      <dgm:spPr/>
    </dgm:pt>
    <dgm:pt modelId="{D9ECE4BE-500E-4EC9-894D-74EDA7AC25D2}" type="pres">
      <dgm:prSet presAssocID="{077807F1-487B-4A3C-9F47-32ADFBDE8AF0}" presName="parentLeftMargin" presStyleLbl="node1" presStyleIdx="0" presStyleCnt="3"/>
      <dgm:spPr/>
      <dgm:t>
        <a:bodyPr/>
        <a:lstStyle/>
        <a:p>
          <a:endParaRPr lang="en-US"/>
        </a:p>
      </dgm:t>
    </dgm:pt>
    <dgm:pt modelId="{4FD6B757-3927-402A-B30B-3801742738C1}" type="pres">
      <dgm:prSet presAssocID="{077807F1-487B-4A3C-9F47-32ADFBDE8AF0}" presName="parentText" presStyleLbl="node1" presStyleIdx="0" presStyleCnt="3" custScaleX="130852" custScaleY="287397">
        <dgm:presLayoutVars>
          <dgm:chMax val="0"/>
          <dgm:bulletEnabled val="1"/>
        </dgm:presLayoutVars>
      </dgm:prSet>
      <dgm:spPr/>
      <dgm:t>
        <a:bodyPr/>
        <a:lstStyle/>
        <a:p>
          <a:endParaRPr lang="en-US"/>
        </a:p>
      </dgm:t>
    </dgm:pt>
    <dgm:pt modelId="{721AC3FD-C8DC-4A0A-B5C8-E7A4E6BE9BE6}" type="pres">
      <dgm:prSet presAssocID="{077807F1-487B-4A3C-9F47-32ADFBDE8AF0}" presName="negativeSpace" presStyleCnt="0"/>
      <dgm:spPr/>
    </dgm:pt>
    <dgm:pt modelId="{B159101D-40BF-46D6-ADD6-FA929FC9687E}" type="pres">
      <dgm:prSet presAssocID="{077807F1-487B-4A3C-9F47-32ADFBDE8AF0}" presName="childText" presStyleLbl="conFgAcc1" presStyleIdx="0" presStyleCnt="3">
        <dgm:presLayoutVars>
          <dgm:bulletEnabled val="1"/>
        </dgm:presLayoutVars>
      </dgm:prSet>
      <dgm:spPr/>
    </dgm:pt>
    <dgm:pt modelId="{B0331601-03EE-4C8A-A0D5-FE5672CAD430}" type="pres">
      <dgm:prSet presAssocID="{EC295C5B-FB1F-44E9-8CF3-201B05307E52}" presName="spaceBetweenRectangles" presStyleCnt="0"/>
      <dgm:spPr/>
    </dgm:pt>
    <dgm:pt modelId="{9D6A083A-BE20-4FD5-B69B-A0EB4F274120}" type="pres">
      <dgm:prSet presAssocID="{B8F9A4B9-5A6D-4285-9A83-32CCEBF7E8DE}" presName="parentLin" presStyleCnt="0"/>
      <dgm:spPr/>
    </dgm:pt>
    <dgm:pt modelId="{609CBE04-E141-4FE6-8E35-427928F93467}" type="pres">
      <dgm:prSet presAssocID="{B8F9A4B9-5A6D-4285-9A83-32CCEBF7E8DE}" presName="parentLeftMargin" presStyleLbl="node1" presStyleIdx="0" presStyleCnt="3"/>
      <dgm:spPr/>
      <dgm:t>
        <a:bodyPr/>
        <a:lstStyle/>
        <a:p>
          <a:endParaRPr lang="en-US"/>
        </a:p>
      </dgm:t>
    </dgm:pt>
    <dgm:pt modelId="{4BA4ED47-0F0A-447F-961D-C267368CC7E0}" type="pres">
      <dgm:prSet presAssocID="{B8F9A4B9-5A6D-4285-9A83-32CCEBF7E8DE}" presName="parentText" presStyleLbl="node1" presStyleIdx="1" presStyleCnt="3" custScaleX="130852" custScaleY="351895">
        <dgm:presLayoutVars>
          <dgm:chMax val="0"/>
          <dgm:bulletEnabled val="1"/>
        </dgm:presLayoutVars>
      </dgm:prSet>
      <dgm:spPr/>
      <dgm:t>
        <a:bodyPr/>
        <a:lstStyle/>
        <a:p>
          <a:endParaRPr lang="en-US"/>
        </a:p>
      </dgm:t>
    </dgm:pt>
    <dgm:pt modelId="{A8654F9F-CA1E-44F4-9056-C5E248688675}" type="pres">
      <dgm:prSet presAssocID="{B8F9A4B9-5A6D-4285-9A83-32CCEBF7E8DE}" presName="negativeSpace" presStyleCnt="0"/>
      <dgm:spPr/>
    </dgm:pt>
    <dgm:pt modelId="{13021479-24FB-4D6C-85FB-9A2B227CC234}" type="pres">
      <dgm:prSet presAssocID="{B8F9A4B9-5A6D-4285-9A83-32CCEBF7E8DE}" presName="childText" presStyleLbl="conFgAcc1" presStyleIdx="1" presStyleCnt="3">
        <dgm:presLayoutVars>
          <dgm:bulletEnabled val="1"/>
        </dgm:presLayoutVars>
      </dgm:prSet>
      <dgm:spPr/>
    </dgm:pt>
    <dgm:pt modelId="{EE05B0A4-BE4A-4767-8D5E-8839C5BFB7EE}" type="pres">
      <dgm:prSet presAssocID="{DC7D8BC2-FCF2-4294-BD2B-74F1726DD8F7}" presName="spaceBetweenRectangles" presStyleCnt="0"/>
      <dgm:spPr/>
    </dgm:pt>
    <dgm:pt modelId="{F665C2EF-94FA-44C6-9167-A1459C775565}" type="pres">
      <dgm:prSet presAssocID="{C31C90D7-5A84-412B-97AC-80B0A184A4A2}" presName="parentLin" presStyleCnt="0"/>
      <dgm:spPr/>
    </dgm:pt>
    <dgm:pt modelId="{1AEEDB25-5D66-482F-9C4D-349007651E1C}" type="pres">
      <dgm:prSet presAssocID="{C31C90D7-5A84-412B-97AC-80B0A184A4A2}" presName="parentLeftMargin" presStyleLbl="node1" presStyleIdx="1" presStyleCnt="3"/>
      <dgm:spPr/>
      <dgm:t>
        <a:bodyPr/>
        <a:lstStyle/>
        <a:p>
          <a:endParaRPr lang="en-US"/>
        </a:p>
      </dgm:t>
    </dgm:pt>
    <dgm:pt modelId="{AD8338A5-BB68-4383-BEF1-CA4EAC3C8E5E}" type="pres">
      <dgm:prSet presAssocID="{C31C90D7-5A84-412B-97AC-80B0A184A4A2}" presName="parentText" presStyleLbl="node1" presStyleIdx="2" presStyleCnt="3" custScaleX="130852" custScaleY="281565">
        <dgm:presLayoutVars>
          <dgm:chMax val="0"/>
          <dgm:bulletEnabled val="1"/>
        </dgm:presLayoutVars>
      </dgm:prSet>
      <dgm:spPr/>
      <dgm:t>
        <a:bodyPr/>
        <a:lstStyle/>
        <a:p>
          <a:endParaRPr lang="en-US"/>
        </a:p>
      </dgm:t>
    </dgm:pt>
    <dgm:pt modelId="{43AF7359-EB90-49E3-97F3-451FAE0B5A86}" type="pres">
      <dgm:prSet presAssocID="{C31C90D7-5A84-412B-97AC-80B0A184A4A2}" presName="negativeSpace" presStyleCnt="0"/>
      <dgm:spPr/>
    </dgm:pt>
    <dgm:pt modelId="{D0F59AC9-698D-4578-9229-1104E87A9BD7}" type="pres">
      <dgm:prSet presAssocID="{C31C90D7-5A84-412B-97AC-80B0A184A4A2}" presName="childText" presStyleLbl="conFgAcc1" presStyleIdx="2" presStyleCnt="3">
        <dgm:presLayoutVars>
          <dgm:bulletEnabled val="1"/>
        </dgm:presLayoutVars>
      </dgm:prSet>
      <dgm:spPr/>
    </dgm:pt>
  </dgm:ptLst>
  <dgm:cxnLst>
    <dgm:cxn modelId="{AD799F5D-262F-45D4-9ACC-C8AD78D785FF}" srcId="{27EB4EAA-D6AC-4596-9308-D1410FBBBBEE}" destId="{077807F1-487B-4A3C-9F47-32ADFBDE8AF0}" srcOrd="0" destOrd="0" parTransId="{B99D5BB4-E885-44F0-822E-858E9F1E12CD}" sibTransId="{EC295C5B-FB1F-44E9-8CF3-201B05307E52}"/>
    <dgm:cxn modelId="{65D094C3-D535-4A96-9749-966301C86C35}" type="presOf" srcId="{C31C90D7-5A84-412B-97AC-80B0A184A4A2}" destId="{AD8338A5-BB68-4383-BEF1-CA4EAC3C8E5E}" srcOrd="1" destOrd="0" presId="urn:microsoft.com/office/officeart/2005/8/layout/list1"/>
    <dgm:cxn modelId="{C415D96A-4750-433A-93EC-79E3E29AE4C2}" type="presOf" srcId="{077807F1-487B-4A3C-9F47-32ADFBDE8AF0}" destId="{4FD6B757-3927-402A-B30B-3801742738C1}" srcOrd="1" destOrd="0" presId="urn:microsoft.com/office/officeart/2005/8/layout/list1"/>
    <dgm:cxn modelId="{3E914510-768B-4522-AA5A-F25F4D5CEBE8}" type="presOf" srcId="{077807F1-487B-4A3C-9F47-32ADFBDE8AF0}" destId="{D9ECE4BE-500E-4EC9-894D-74EDA7AC25D2}" srcOrd="0" destOrd="0" presId="urn:microsoft.com/office/officeart/2005/8/layout/list1"/>
    <dgm:cxn modelId="{E728F99E-16A1-4C4E-B106-AE6B91DFDE59}" type="presOf" srcId="{C31C90D7-5A84-412B-97AC-80B0A184A4A2}" destId="{1AEEDB25-5D66-482F-9C4D-349007651E1C}" srcOrd="0" destOrd="0" presId="urn:microsoft.com/office/officeart/2005/8/layout/list1"/>
    <dgm:cxn modelId="{9886F074-B4A2-429E-BE76-16FE56BB1050}" srcId="{27EB4EAA-D6AC-4596-9308-D1410FBBBBEE}" destId="{C31C90D7-5A84-412B-97AC-80B0A184A4A2}" srcOrd="2" destOrd="0" parTransId="{24A0BE83-D25A-4687-BBA6-CB62B68E86AF}" sibTransId="{3057B6EB-8651-47E1-84A7-865388CF6F0F}"/>
    <dgm:cxn modelId="{CE4AED3F-7167-4D99-812A-8D842C0839E5}" type="presOf" srcId="{27EB4EAA-D6AC-4596-9308-D1410FBBBBEE}" destId="{23E84424-7511-4829-A6AA-F5B606A003FF}" srcOrd="0" destOrd="0" presId="urn:microsoft.com/office/officeart/2005/8/layout/list1"/>
    <dgm:cxn modelId="{24DF1B57-4F0C-45F9-AEA0-11ED74A9510E}" srcId="{27EB4EAA-D6AC-4596-9308-D1410FBBBBEE}" destId="{B8F9A4B9-5A6D-4285-9A83-32CCEBF7E8DE}" srcOrd="1" destOrd="0" parTransId="{9FC3D5E6-7A26-4641-A026-FE8BA5A82866}" sibTransId="{DC7D8BC2-FCF2-4294-BD2B-74F1726DD8F7}"/>
    <dgm:cxn modelId="{220B5538-BAFB-4B14-A807-B9839A89702A}" type="presOf" srcId="{B8F9A4B9-5A6D-4285-9A83-32CCEBF7E8DE}" destId="{4BA4ED47-0F0A-447F-961D-C267368CC7E0}" srcOrd="1" destOrd="0" presId="urn:microsoft.com/office/officeart/2005/8/layout/list1"/>
    <dgm:cxn modelId="{7CEC708F-A50D-4BEF-AA54-893291EEBC23}" type="presOf" srcId="{B8F9A4B9-5A6D-4285-9A83-32CCEBF7E8DE}" destId="{609CBE04-E141-4FE6-8E35-427928F93467}" srcOrd="0" destOrd="0" presId="urn:microsoft.com/office/officeart/2005/8/layout/list1"/>
    <dgm:cxn modelId="{A487FDAE-52A6-451F-8353-8D1FB28D713E}" type="presParOf" srcId="{23E84424-7511-4829-A6AA-F5B606A003FF}" destId="{1EADFCA7-3DEB-49C1-A2C3-8133D84EA934}" srcOrd="0" destOrd="0" presId="urn:microsoft.com/office/officeart/2005/8/layout/list1"/>
    <dgm:cxn modelId="{53251557-53E2-4EDD-A9CF-A962017C80A4}" type="presParOf" srcId="{1EADFCA7-3DEB-49C1-A2C3-8133D84EA934}" destId="{D9ECE4BE-500E-4EC9-894D-74EDA7AC25D2}" srcOrd="0" destOrd="0" presId="urn:microsoft.com/office/officeart/2005/8/layout/list1"/>
    <dgm:cxn modelId="{88242B2B-5A31-47CB-96A1-3348669BE26A}" type="presParOf" srcId="{1EADFCA7-3DEB-49C1-A2C3-8133D84EA934}" destId="{4FD6B757-3927-402A-B30B-3801742738C1}" srcOrd="1" destOrd="0" presId="urn:microsoft.com/office/officeart/2005/8/layout/list1"/>
    <dgm:cxn modelId="{FC1FF31E-6EFC-4716-BC0A-B6316233A3CD}" type="presParOf" srcId="{23E84424-7511-4829-A6AA-F5B606A003FF}" destId="{721AC3FD-C8DC-4A0A-B5C8-E7A4E6BE9BE6}" srcOrd="1" destOrd="0" presId="urn:microsoft.com/office/officeart/2005/8/layout/list1"/>
    <dgm:cxn modelId="{0E16139C-6CF7-4C4A-BC60-F83027113820}" type="presParOf" srcId="{23E84424-7511-4829-A6AA-F5B606A003FF}" destId="{B159101D-40BF-46D6-ADD6-FA929FC9687E}" srcOrd="2" destOrd="0" presId="urn:microsoft.com/office/officeart/2005/8/layout/list1"/>
    <dgm:cxn modelId="{8EDA7302-E59D-4370-915D-E9DC38109673}" type="presParOf" srcId="{23E84424-7511-4829-A6AA-F5B606A003FF}" destId="{B0331601-03EE-4C8A-A0D5-FE5672CAD430}" srcOrd="3" destOrd="0" presId="urn:microsoft.com/office/officeart/2005/8/layout/list1"/>
    <dgm:cxn modelId="{16B01327-2AC7-4C39-8106-F757A3014FB8}" type="presParOf" srcId="{23E84424-7511-4829-A6AA-F5B606A003FF}" destId="{9D6A083A-BE20-4FD5-B69B-A0EB4F274120}" srcOrd="4" destOrd="0" presId="urn:microsoft.com/office/officeart/2005/8/layout/list1"/>
    <dgm:cxn modelId="{8105D69D-E508-4930-8D40-348DA3C39A10}" type="presParOf" srcId="{9D6A083A-BE20-4FD5-B69B-A0EB4F274120}" destId="{609CBE04-E141-4FE6-8E35-427928F93467}" srcOrd="0" destOrd="0" presId="urn:microsoft.com/office/officeart/2005/8/layout/list1"/>
    <dgm:cxn modelId="{64EF912B-C308-42EE-AEB7-903839B14A1C}" type="presParOf" srcId="{9D6A083A-BE20-4FD5-B69B-A0EB4F274120}" destId="{4BA4ED47-0F0A-447F-961D-C267368CC7E0}" srcOrd="1" destOrd="0" presId="urn:microsoft.com/office/officeart/2005/8/layout/list1"/>
    <dgm:cxn modelId="{8844C046-289F-48A9-9D3C-97C0EA52A97D}" type="presParOf" srcId="{23E84424-7511-4829-A6AA-F5B606A003FF}" destId="{A8654F9F-CA1E-44F4-9056-C5E248688675}" srcOrd="5" destOrd="0" presId="urn:microsoft.com/office/officeart/2005/8/layout/list1"/>
    <dgm:cxn modelId="{751AC767-A61F-444E-8F81-73AF5D462E57}" type="presParOf" srcId="{23E84424-7511-4829-A6AA-F5B606A003FF}" destId="{13021479-24FB-4D6C-85FB-9A2B227CC234}" srcOrd="6" destOrd="0" presId="urn:microsoft.com/office/officeart/2005/8/layout/list1"/>
    <dgm:cxn modelId="{C8582498-D225-4BC8-BC9A-E9A6D862620A}" type="presParOf" srcId="{23E84424-7511-4829-A6AA-F5B606A003FF}" destId="{EE05B0A4-BE4A-4767-8D5E-8839C5BFB7EE}" srcOrd="7" destOrd="0" presId="urn:microsoft.com/office/officeart/2005/8/layout/list1"/>
    <dgm:cxn modelId="{CD574645-1D98-49B2-B6E2-03E0A9DB09F8}" type="presParOf" srcId="{23E84424-7511-4829-A6AA-F5B606A003FF}" destId="{F665C2EF-94FA-44C6-9167-A1459C775565}" srcOrd="8" destOrd="0" presId="urn:microsoft.com/office/officeart/2005/8/layout/list1"/>
    <dgm:cxn modelId="{A6757AEA-130E-4EDF-9FC9-95A99BCF30EC}" type="presParOf" srcId="{F665C2EF-94FA-44C6-9167-A1459C775565}" destId="{1AEEDB25-5D66-482F-9C4D-349007651E1C}" srcOrd="0" destOrd="0" presId="urn:microsoft.com/office/officeart/2005/8/layout/list1"/>
    <dgm:cxn modelId="{5C0D1952-2351-431B-B8B8-4E7879534D15}" type="presParOf" srcId="{F665C2EF-94FA-44C6-9167-A1459C775565}" destId="{AD8338A5-BB68-4383-BEF1-CA4EAC3C8E5E}" srcOrd="1" destOrd="0" presId="urn:microsoft.com/office/officeart/2005/8/layout/list1"/>
    <dgm:cxn modelId="{4189211C-6235-478C-B6E3-B11E009C2FAE}" type="presParOf" srcId="{23E84424-7511-4829-A6AA-F5B606A003FF}" destId="{43AF7359-EB90-49E3-97F3-451FAE0B5A86}" srcOrd="9" destOrd="0" presId="urn:microsoft.com/office/officeart/2005/8/layout/list1"/>
    <dgm:cxn modelId="{DD42DFF2-C583-4DBD-B555-A7188D9AF10A}" type="presParOf" srcId="{23E84424-7511-4829-A6AA-F5B606A003FF}" destId="{D0F59AC9-698D-4578-9229-1104E87A9BD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3B89E-0977-4683-B633-F304CF74FCA3}">
      <dsp:nvSpPr>
        <dsp:cNvPr id="0" name=""/>
        <dsp:cNvSpPr/>
      </dsp:nvSpPr>
      <dsp:spPr>
        <a:xfrm>
          <a:off x="3140206" y="2087"/>
          <a:ext cx="4704561" cy="1451927"/>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latin typeface="Calibri" pitchFamily="34" charset="0"/>
            </a:rPr>
            <a:t>Inheritance allows you to implement generalization by creating base classes. For example, consider the class Vehicle, which is the base class for its derived classes </a:t>
          </a:r>
          <a:r>
            <a:rPr lang="en-US" sz="1100" b="1" kern="1200" dirty="0" smtClean="0">
              <a:latin typeface="Courier New" panose="02070309020205020404" pitchFamily="49" charset="0"/>
              <a:cs typeface="Courier New" panose="02070309020205020404" pitchFamily="49" charset="0"/>
            </a:rPr>
            <a:t>Truck</a:t>
          </a:r>
          <a:r>
            <a:rPr lang="en-US" sz="1100" kern="1200" dirty="0" smtClean="0">
              <a:latin typeface="Calibri" pitchFamily="34" charset="0"/>
            </a:rPr>
            <a:t> and Bike. </a:t>
          </a:r>
          <a:endParaRPr lang="en-US" sz="1100" kern="1200" dirty="0"/>
        </a:p>
        <a:p>
          <a:pPr marL="57150" lvl="1" indent="-57150" algn="l" defTabSz="488950">
            <a:lnSpc>
              <a:spcPct val="90000"/>
            </a:lnSpc>
            <a:spcBef>
              <a:spcPct val="0"/>
            </a:spcBef>
            <a:spcAft>
              <a:spcPct val="15000"/>
            </a:spcAft>
            <a:buChar char="••"/>
          </a:pPr>
          <a:r>
            <a:rPr lang="en-US" sz="1100" kern="1200" dirty="0" smtClean="0">
              <a:latin typeface="Calibri" pitchFamily="34" charset="0"/>
            </a:rPr>
            <a:t>The class Vehicle consists of general attributes and methods that are implemented more specifically in the respective derived classes.</a:t>
          </a:r>
          <a:endParaRPr lang="en-US" sz="1100" kern="1200" dirty="0"/>
        </a:p>
      </dsp:txBody>
      <dsp:txXfrm>
        <a:off x="3140206" y="183578"/>
        <a:ext cx="4160088" cy="1088945"/>
      </dsp:txXfrm>
    </dsp:sp>
    <dsp:sp modelId="{AD465983-78E0-480D-90E6-1D93BE9CB49C}">
      <dsp:nvSpPr>
        <dsp:cNvPr id="0" name=""/>
        <dsp:cNvSpPr/>
      </dsp:nvSpPr>
      <dsp:spPr>
        <a:xfrm>
          <a:off x="3832" y="194254"/>
          <a:ext cx="3136374" cy="1067593"/>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latin typeface="Calibri" pitchFamily="34" charset="0"/>
            </a:rPr>
            <a:t>Generalization</a:t>
          </a:r>
          <a:endParaRPr lang="en-US" sz="3400" kern="1200" dirty="0"/>
        </a:p>
      </dsp:txBody>
      <dsp:txXfrm>
        <a:off x="55948" y="246370"/>
        <a:ext cx="3032142" cy="963361"/>
      </dsp:txXfrm>
    </dsp:sp>
    <dsp:sp modelId="{9945B8AC-4BB2-47F2-9C41-E724B08AF6CF}">
      <dsp:nvSpPr>
        <dsp:cNvPr id="0" name=""/>
        <dsp:cNvSpPr/>
      </dsp:nvSpPr>
      <dsp:spPr>
        <a:xfrm>
          <a:off x="3140206" y="1560774"/>
          <a:ext cx="4704561" cy="1326784"/>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latin typeface="Calibri" pitchFamily="34" charset="0"/>
            </a:rPr>
            <a:t>Inheritance allows you to implement specialization by creating derived classes.</a:t>
          </a:r>
          <a:endParaRPr lang="en-US" sz="1100" kern="1200" dirty="0"/>
        </a:p>
        <a:p>
          <a:pPr marL="57150" lvl="1" indent="-57150" algn="l" defTabSz="488950">
            <a:lnSpc>
              <a:spcPct val="90000"/>
            </a:lnSpc>
            <a:spcBef>
              <a:spcPct val="0"/>
            </a:spcBef>
            <a:spcAft>
              <a:spcPct val="15000"/>
            </a:spcAft>
            <a:buChar char="••"/>
          </a:pPr>
          <a:r>
            <a:rPr lang="en-US" sz="1100" kern="1200" dirty="0" smtClean="0">
              <a:latin typeface="Calibri" pitchFamily="34" charset="0"/>
            </a:rPr>
            <a:t>For example, the derived classes such as Bike, Bicycle, Bus, and Truck are specialized by implementing only specific methods from its generalized base class Vehicle.</a:t>
          </a:r>
          <a:endParaRPr lang="en-US" sz="1100" kern="1200" dirty="0"/>
        </a:p>
      </dsp:txBody>
      <dsp:txXfrm>
        <a:off x="3140206" y="1726622"/>
        <a:ext cx="4207017" cy="995088"/>
      </dsp:txXfrm>
    </dsp:sp>
    <dsp:sp modelId="{9BCA755C-FA32-48DD-B106-46D2E8580A4C}">
      <dsp:nvSpPr>
        <dsp:cNvPr id="0" name=""/>
        <dsp:cNvSpPr/>
      </dsp:nvSpPr>
      <dsp:spPr>
        <a:xfrm>
          <a:off x="3832" y="1690369"/>
          <a:ext cx="3136374" cy="1067593"/>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latin typeface="Calibri" pitchFamily="34" charset="0"/>
            </a:rPr>
            <a:t>Specialization</a:t>
          </a:r>
          <a:endParaRPr lang="en-US" sz="3400" kern="1200" dirty="0"/>
        </a:p>
      </dsp:txBody>
      <dsp:txXfrm>
        <a:off x="55948" y="1742485"/>
        <a:ext cx="3032142" cy="963361"/>
      </dsp:txXfrm>
    </dsp:sp>
    <dsp:sp modelId="{58864B3D-7401-4429-8254-DEFCAEE23AF4}">
      <dsp:nvSpPr>
        <dsp:cNvPr id="0" name=""/>
        <dsp:cNvSpPr/>
      </dsp:nvSpPr>
      <dsp:spPr>
        <a:xfrm>
          <a:off x="3139440" y="2994318"/>
          <a:ext cx="4709160" cy="1067593"/>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latin typeface="Calibri" pitchFamily="34" charset="0"/>
            </a:rPr>
            <a:t>Inheritance allows you to extend the functionalities of a derived class by creating more methods and attributes that are not present in the base class. It allows you to provide additional features to the existing derived class without modifying the existing code. </a:t>
          </a:r>
          <a:endParaRPr lang="en-US" sz="1100" kern="1200" dirty="0"/>
        </a:p>
      </dsp:txBody>
      <dsp:txXfrm>
        <a:off x="3139440" y="3127767"/>
        <a:ext cx="4308813" cy="800695"/>
      </dsp:txXfrm>
    </dsp:sp>
    <dsp:sp modelId="{D05884BB-5AD7-412D-84C6-EB3E6D7D9D12}">
      <dsp:nvSpPr>
        <dsp:cNvPr id="0" name=""/>
        <dsp:cNvSpPr/>
      </dsp:nvSpPr>
      <dsp:spPr>
        <a:xfrm>
          <a:off x="0" y="2994318"/>
          <a:ext cx="3139440" cy="106759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90000"/>
            </a:lnSpc>
            <a:spcBef>
              <a:spcPct val="0"/>
            </a:spcBef>
            <a:spcAft>
              <a:spcPct val="35000"/>
            </a:spcAft>
          </a:pPr>
          <a:r>
            <a:rPr lang="en-US" sz="3400" kern="1200" dirty="0" smtClean="0">
              <a:latin typeface="Calibri" pitchFamily="34" charset="0"/>
            </a:rPr>
            <a:t>Extension</a:t>
          </a:r>
          <a:endParaRPr lang="en-US" sz="3400" kern="1200" dirty="0"/>
        </a:p>
      </dsp:txBody>
      <dsp:txXfrm>
        <a:off x="52116" y="3046434"/>
        <a:ext cx="3035208" cy="963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B5488-8028-4E5D-BB14-F1A74CA990A2}">
      <dsp:nvSpPr>
        <dsp:cNvPr id="0" name=""/>
        <dsp:cNvSpPr/>
      </dsp:nvSpPr>
      <dsp:spPr>
        <a:xfrm>
          <a:off x="0" y="425219"/>
          <a:ext cx="7620000" cy="705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8A4C50-2A1F-4BF8-AA62-6E835B9BB4FB}">
      <dsp:nvSpPr>
        <dsp:cNvPr id="0" name=""/>
        <dsp:cNvSpPr/>
      </dsp:nvSpPr>
      <dsp:spPr>
        <a:xfrm>
          <a:off x="381000" y="11939"/>
          <a:ext cx="5334000" cy="8265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Access the variables and methods of the base class from the derived class. </a:t>
          </a:r>
          <a:endParaRPr lang="en-US" sz="1600" kern="1200" dirty="0">
            <a:latin typeface="Calibri" panose="020F0502020204030204" pitchFamily="34" charset="0"/>
          </a:endParaRPr>
        </a:p>
      </dsp:txBody>
      <dsp:txXfrm>
        <a:off x="421349" y="52288"/>
        <a:ext cx="5253302" cy="745862"/>
      </dsp:txXfrm>
    </dsp:sp>
    <dsp:sp modelId="{B75FA84F-8DBE-4E6B-ACFE-83B9B617CF7A}">
      <dsp:nvSpPr>
        <dsp:cNvPr id="0" name=""/>
        <dsp:cNvSpPr/>
      </dsp:nvSpPr>
      <dsp:spPr>
        <a:xfrm>
          <a:off x="0" y="1695300"/>
          <a:ext cx="7620000" cy="705600"/>
        </a:xfrm>
        <a:prstGeom prst="rect">
          <a:avLst/>
        </a:prstGeom>
        <a:solidFill>
          <a:schemeClr val="lt1">
            <a:alpha val="90000"/>
            <a:hueOff val="0"/>
            <a:satOff val="0"/>
            <a:lumOff val="0"/>
            <a:alphaOff val="0"/>
          </a:schemeClr>
        </a:solidFill>
        <a:ln w="25400" cap="flat" cmpd="sng" algn="ctr">
          <a:solidFill>
            <a:schemeClr val="accent4">
              <a:hueOff val="3465231"/>
              <a:satOff val="-15989"/>
              <a:lumOff val="588"/>
              <a:alphaOff val="0"/>
            </a:schemeClr>
          </a:solidFill>
          <a:prstDash val="solid"/>
        </a:ln>
        <a:effectLst/>
      </dsp:spPr>
      <dsp:style>
        <a:lnRef idx="2">
          <a:scrgbClr r="0" g="0" b="0"/>
        </a:lnRef>
        <a:fillRef idx="1">
          <a:scrgbClr r="0" g="0" b="0"/>
        </a:fillRef>
        <a:effectRef idx="0">
          <a:scrgbClr r="0" g="0" b="0"/>
        </a:effectRef>
        <a:fontRef idx="minor"/>
      </dsp:style>
    </dsp:sp>
    <dsp:sp modelId="{A41A3981-8F37-4401-B50F-E6B8D869D9D7}">
      <dsp:nvSpPr>
        <dsp:cNvPr id="0" name=""/>
        <dsp:cNvSpPr/>
      </dsp:nvSpPr>
      <dsp:spPr>
        <a:xfrm>
          <a:off x="381000" y="1282020"/>
          <a:ext cx="5334000" cy="826560"/>
        </a:xfrm>
        <a:prstGeom prst="roundRect">
          <a:avLst/>
        </a:prstGeom>
        <a:solidFill>
          <a:schemeClr val="accent4">
            <a:hueOff val="3465231"/>
            <a:satOff val="-15989"/>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Re-declare the methods and variables defined in the base class.</a:t>
          </a:r>
          <a:endParaRPr lang="en-US" sz="1600" kern="1200" dirty="0">
            <a:latin typeface="Calibri" panose="020F0502020204030204" pitchFamily="34" charset="0"/>
          </a:endParaRPr>
        </a:p>
      </dsp:txBody>
      <dsp:txXfrm>
        <a:off x="421349" y="1322369"/>
        <a:ext cx="5253302" cy="745862"/>
      </dsp:txXfrm>
    </dsp:sp>
    <dsp:sp modelId="{1BA8F495-B6FA-486F-8411-3E9D3A9A2906}">
      <dsp:nvSpPr>
        <dsp:cNvPr id="0" name=""/>
        <dsp:cNvSpPr/>
      </dsp:nvSpPr>
      <dsp:spPr>
        <a:xfrm>
          <a:off x="0" y="2965380"/>
          <a:ext cx="7620000" cy="705600"/>
        </a:xfrm>
        <a:prstGeom prst="rect">
          <a:avLst/>
        </a:prstGeom>
        <a:solidFill>
          <a:schemeClr val="lt1">
            <a:alpha val="90000"/>
            <a:hueOff val="0"/>
            <a:satOff val="0"/>
            <a:lumOff val="0"/>
            <a:alphaOff val="0"/>
          </a:schemeClr>
        </a:solidFill>
        <a:ln w="25400" cap="flat" cmpd="sng" algn="ctr">
          <a:solidFill>
            <a:schemeClr val="accent4">
              <a:hueOff val="6930461"/>
              <a:satOff val="-31979"/>
              <a:lumOff val="1177"/>
              <a:alphaOff val="0"/>
            </a:schemeClr>
          </a:solidFill>
          <a:prstDash val="solid"/>
        </a:ln>
        <a:effectLst/>
      </dsp:spPr>
      <dsp:style>
        <a:lnRef idx="2">
          <a:scrgbClr r="0" g="0" b="0"/>
        </a:lnRef>
        <a:fillRef idx="1">
          <a:scrgbClr r="0" g="0" b="0"/>
        </a:fillRef>
        <a:effectRef idx="0">
          <a:scrgbClr r="0" g="0" b="0"/>
        </a:effectRef>
        <a:fontRef idx="minor"/>
      </dsp:style>
    </dsp:sp>
    <dsp:sp modelId="{DA015897-37B2-400D-A80C-1C55BCAC6397}">
      <dsp:nvSpPr>
        <dsp:cNvPr id="0" name=""/>
        <dsp:cNvSpPr/>
      </dsp:nvSpPr>
      <dsp:spPr>
        <a:xfrm>
          <a:off x="381000" y="2552100"/>
          <a:ext cx="5334000" cy="826560"/>
        </a:xfrm>
        <a:prstGeom prst="roundRect">
          <a:avLst/>
        </a:prstGeom>
        <a:solidFill>
          <a:schemeClr val="accent4">
            <a:hueOff val="6930461"/>
            <a:satOff val="-31979"/>
            <a:lumOff val="1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Invoke the derived class data members.</a:t>
          </a:r>
          <a:endParaRPr lang="en-US" sz="1600" kern="1200" dirty="0">
            <a:latin typeface="Calibri" panose="020F0502020204030204" pitchFamily="34" charset="0"/>
          </a:endParaRPr>
        </a:p>
      </dsp:txBody>
      <dsp:txXfrm>
        <a:off x="421349" y="2592449"/>
        <a:ext cx="5253302" cy="745862"/>
      </dsp:txXfrm>
    </dsp:sp>
    <dsp:sp modelId="{259A3F81-8F3F-4BEB-A145-7C982F13B4D8}">
      <dsp:nvSpPr>
        <dsp:cNvPr id="0" name=""/>
        <dsp:cNvSpPr/>
      </dsp:nvSpPr>
      <dsp:spPr>
        <a:xfrm>
          <a:off x="0" y="4235460"/>
          <a:ext cx="7620000" cy="705600"/>
        </a:xfrm>
        <a:prstGeom prst="rect">
          <a:avLst/>
        </a:prstGeom>
        <a:solidFill>
          <a:schemeClr val="lt1">
            <a:alpha val="90000"/>
            <a:hueOff val="0"/>
            <a:satOff val="0"/>
            <a:lumOff val="0"/>
            <a:alphaOff val="0"/>
          </a:schemeClr>
        </a:solidFill>
        <a:ln w="25400" cap="flat" cmpd="sng" algn="ctr">
          <a:solidFill>
            <a:schemeClr val="accent4">
              <a:hueOff val="10395692"/>
              <a:satOff val="-47968"/>
              <a:lumOff val="1765"/>
              <a:alphaOff val="0"/>
            </a:schemeClr>
          </a:solidFill>
          <a:prstDash val="solid"/>
        </a:ln>
        <a:effectLst/>
      </dsp:spPr>
      <dsp:style>
        <a:lnRef idx="2">
          <a:scrgbClr r="0" g="0" b="0"/>
        </a:lnRef>
        <a:fillRef idx="1">
          <a:scrgbClr r="0" g="0" b="0"/>
        </a:fillRef>
        <a:effectRef idx="0">
          <a:scrgbClr r="0" g="0" b="0"/>
        </a:effectRef>
        <a:fontRef idx="minor"/>
      </dsp:style>
    </dsp:sp>
    <dsp:sp modelId="{4532B553-3488-4585-A874-1A1FA0B0AC97}">
      <dsp:nvSpPr>
        <dsp:cNvPr id="0" name=""/>
        <dsp:cNvSpPr/>
      </dsp:nvSpPr>
      <dsp:spPr>
        <a:xfrm>
          <a:off x="381000" y="3822180"/>
          <a:ext cx="5334000" cy="826560"/>
        </a:xfrm>
        <a:prstGeom prst="roundRect">
          <a:avLst/>
        </a:prstGeom>
        <a:solidFill>
          <a:schemeClr val="accent4">
            <a:hueOff val="10395692"/>
            <a:satOff val="-47968"/>
            <a:lumOff val="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613" tIns="0" rIns="201613" bIns="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Access the base class members using the </a:t>
          </a:r>
          <a:r>
            <a:rPr lang="en-US" sz="1600" kern="1200" dirty="0" smtClean="0">
              <a:latin typeface="Courier New" panose="02070309020205020404" pitchFamily="49" charset="0"/>
              <a:cs typeface="Courier New" panose="02070309020205020404" pitchFamily="49" charset="0"/>
            </a:rPr>
            <a:t>base</a:t>
          </a:r>
          <a:r>
            <a:rPr lang="en-US" sz="1600" kern="1200" dirty="0" smtClean="0">
              <a:latin typeface="Calibri" panose="020F0502020204030204" pitchFamily="34" charset="0"/>
            </a:rPr>
            <a:t> keyword. </a:t>
          </a:r>
          <a:endParaRPr lang="en-US" sz="1600" kern="1200" dirty="0">
            <a:latin typeface="Calibri" panose="020F0502020204030204" pitchFamily="34" charset="0"/>
          </a:endParaRPr>
        </a:p>
      </dsp:txBody>
      <dsp:txXfrm>
        <a:off x="421349" y="3862529"/>
        <a:ext cx="5253302"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998E8-63B0-4B72-9005-CB34623B8EFB}">
      <dsp:nvSpPr>
        <dsp:cNvPr id="0" name=""/>
        <dsp:cNvSpPr/>
      </dsp:nvSpPr>
      <dsp:spPr>
        <a:xfrm>
          <a:off x="1182022" y="2109591"/>
          <a:ext cx="2213697" cy="1476536"/>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Instantiates a class by creating its object which invokes the constructor of the class.</a:t>
          </a:r>
          <a:endParaRPr lang="en-US" sz="1600" kern="1200" dirty="0">
            <a:latin typeface="Calibri" panose="020F0502020204030204" pitchFamily="34" charset="0"/>
          </a:endParaRPr>
        </a:p>
      </dsp:txBody>
      <dsp:txXfrm>
        <a:off x="1536214" y="2109591"/>
        <a:ext cx="1859505" cy="1476536"/>
      </dsp:txXfrm>
    </dsp:sp>
    <dsp:sp modelId="{F061AA04-C9E5-48E4-99ED-729723423CB5}">
      <dsp:nvSpPr>
        <dsp:cNvPr id="0" name=""/>
        <dsp:cNvSpPr/>
      </dsp:nvSpPr>
      <dsp:spPr>
        <a:xfrm>
          <a:off x="1384" y="1519272"/>
          <a:ext cx="1475798" cy="147579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smtClean="0">
              <a:latin typeface="Courier New" pitchFamily="49" charset="0"/>
              <a:cs typeface="Courier New" pitchFamily="49" charset="0"/>
            </a:rPr>
            <a:t>new </a:t>
          </a:r>
          <a:r>
            <a:rPr lang="en-US" sz="2200" kern="1200" dirty="0" smtClean="0">
              <a:latin typeface="Calibri" pitchFamily="34" charset="0"/>
            </a:rPr>
            <a:t>Operator </a:t>
          </a:r>
          <a:endParaRPr lang="en-US" sz="2200" kern="1200" dirty="0">
            <a:latin typeface="Calibri" panose="020F0502020204030204" pitchFamily="34" charset="0"/>
          </a:endParaRPr>
        </a:p>
      </dsp:txBody>
      <dsp:txXfrm>
        <a:off x="217510" y="1735398"/>
        <a:ext cx="1043546" cy="1043546"/>
      </dsp:txXfrm>
    </dsp:sp>
    <dsp:sp modelId="{C1652024-537C-476B-A0B3-490F547EF82E}">
      <dsp:nvSpPr>
        <dsp:cNvPr id="0" name=""/>
        <dsp:cNvSpPr/>
      </dsp:nvSpPr>
      <dsp:spPr>
        <a:xfrm>
          <a:off x="4871518" y="2109591"/>
          <a:ext cx="2213697" cy="1476536"/>
        </a:xfrm>
        <a:prstGeom prst="rect">
          <a:avLst/>
        </a:prstGeom>
        <a:solidFill>
          <a:schemeClr val="accent2">
            <a:tint val="40000"/>
            <a:alpha val="90000"/>
            <a:hueOff val="-849226"/>
            <a:satOff val="-75346"/>
            <a:lumOff val="-769"/>
            <a:alphaOff val="0"/>
          </a:schemeClr>
        </a:solidFill>
        <a:ln w="25400" cap="flat" cmpd="sng" algn="ctr">
          <a:solidFill>
            <a:schemeClr val="accent2">
              <a:tint val="40000"/>
              <a:alpha val="90000"/>
              <a:hueOff val="-849226"/>
              <a:satOff val="-75346"/>
              <a:lumOff val="-7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Hides the methods or variables of the base class that are inherited in the derived class. </a:t>
          </a:r>
          <a:endParaRPr lang="en-US" sz="1600" kern="1200" dirty="0">
            <a:latin typeface="Calibri" panose="020F0502020204030204" pitchFamily="34" charset="0"/>
          </a:endParaRPr>
        </a:p>
      </dsp:txBody>
      <dsp:txXfrm>
        <a:off x="5225710" y="2109591"/>
        <a:ext cx="1859505" cy="1476536"/>
      </dsp:txXfrm>
    </dsp:sp>
    <dsp:sp modelId="{9AB822E5-F934-4CA6-A5B4-2D31EA8919AF}">
      <dsp:nvSpPr>
        <dsp:cNvPr id="0" name=""/>
        <dsp:cNvSpPr/>
      </dsp:nvSpPr>
      <dsp:spPr>
        <a:xfrm>
          <a:off x="3690879" y="1519272"/>
          <a:ext cx="1475798" cy="1475798"/>
        </a:xfrm>
        <a:prstGeom prst="ellipse">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kern="1200" dirty="0" smtClean="0">
              <a:latin typeface="Calibri" pitchFamily="34" charset="0"/>
            </a:rPr>
            <a:t>Modifier</a:t>
          </a:r>
          <a:endParaRPr lang="en-US" sz="2200" kern="1200" dirty="0">
            <a:latin typeface="Calibri" pitchFamily="34" charset="0"/>
          </a:endParaRPr>
        </a:p>
      </dsp:txBody>
      <dsp:txXfrm>
        <a:off x="3907005" y="1735398"/>
        <a:ext cx="1043546" cy="1043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04D54-C65B-44BF-944E-489DE1B48BFF}">
      <dsp:nvSpPr>
        <dsp:cNvPr id="0" name=""/>
        <dsp:cNvSpPr/>
      </dsp:nvSpPr>
      <dsp:spPr>
        <a:xfrm>
          <a:off x="0" y="4500"/>
          <a:ext cx="7772400" cy="561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Invoke the base class constructor by either instantiating the derived class or the base class. </a:t>
          </a:r>
          <a:endParaRPr lang="en-US" sz="1400" kern="1200" dirty="0"/>
        </a:p>
      </dsp:txBody>
      <dsp:txXfrm>
        <a:off x="27415" y="31915"/>
        <a:ext cx="7717570" cy="506770"/>
      </dsp:txXfrm>
    </dsp:sp>
    <dsp:sp modelId="{80CF9519-E434-4AAF-ABAF-6D7B49DCED74}">
      <dsp:nvSpPr>
        <dsp:cNvPr id="0" name=""/>
        <dsp:cNvSpPr/>
      </dsp:nvSpPr>
      <dsp:spPr>
        <a:xfrm>
          <a:off x="0" y="652500"/>
          <a:ext cx="7772400" cy="561600"/>
        </a:xfrm>
        <a:prstGeom prst="roundRect">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Invoke the constructor of the base class followed by the constructor of the derived class. </a:t>
          </a:r>
          <a:endParaRPr lang="en-US" sz="1400" kern="1200" dirty="0"/>
        </a:p>
      </dsp:txBody>
      <dsp:txXfrm>
        <a:off x="27415" y="679915"/>
        <a:ext cx="7717570" cy="506770"/>
      </dsp:txXfrm>
    </dsp:sp>
    <dsp:sp modelId="{3D50EF86-0219-461F-9006-1747F82A3E1B}">
      <dsp:nvSpPr>
        <dsp:cNvPr id="0" name=""/>
        <dsp:cNvSpPr/>
      </dsp:nvSpPr>
      <dsp:spPr>
        <a:xfrm>
          <a:off x="0" y="1300500"/>
          <a:ext cx="7772400" cy="561600"/>
        </a:xfrm>
        <a:prstGeom prst="roundRect">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Invoke the base class constructor by using the base keyword in the derived class constructor declaration.</a:t>
          </a:r>
          <a:endParaRPr lang="en-US" sz="1400" kern="1200" dirty="0"/>
        </a:p>
      </dsp:txBody>
      <dsp:txXfrm>
        <a:off x="27415" y="1327915"/>
        <a:ext cx="7717570" cy="506770"/>
      </dsp:txXfrm>
    </dsp:sp>
    <dsp:sp modelId="{B2CE49BC-B78D-4D4C-B50C-AE045C5F252B}">
      <dsp:nvSpPr>
        <dsp:cNvPr id="0" name=""/>
        <dsp:cNvSpPr/>
      </dsp:nvSpPr>
      <dsp:spPr>
        <a:xfrm>
          <a:off x="0" y="1948500"/>
          <a:ext cx="7772400" cy="561600"/>
        </a:xfrm>
        <a:prstGeom prst="round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Pass parameters to the constructor. </a:t>
          </a:r>
          <a:endParaRPr lang="en-US" sz="1400" kern="1200" dirty="0"/>
        </a:p>
      </dsp:txBody>
      <dsp:txXfrm>
        <a:off x="27415" y="1975915"/>
        <a:ext cx="7717570" cy="5067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C9596-77A2-4262-8454-D09C76450D09}">
      <dsp:nvSpPr>
        <dsp:cNvPr id="0" name=""/>
        <dsp:cNvSpPr/>
      </dsp:nvSpPr>
      <dsp:spPr>
        <a:xfrm>
          <a:off x="0" y="769042"/>
          <a:ext cx="8077200" cy="2772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31C44-9A54-4940-8BC8-FA40A231FD6E}">
      <dsp:nvSpPr>
        <dsp:cNvPr id="0" name=""/>
        <dsp:cNvSpPr/>
      </dsp:nvSpPr>
      <dsp:spPr>
        <a:xfrm>
          <a:off x="384140" y="117907"/>
          <a:ext cx="7690326" cy="8134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666750">
            <a:lnSpc>
              <a:spcPct val="90000"/>
            </a:lnSpc>
            <a:spcBef>
              <a:spcPct val="0"/>
            </a:spcBef>
            <a:spcAft>
              <a:spcPct val="35000"/>
            </a:spcAft>
          </a:pPr>
          <a:r>
            <a:rPr lang="en-US" sz="1500" kern="1200" dirty="0" smtClean="0">
              <a:latin typeface="Calibri" panose="020F0502020204030204" pitchFamily="34" charset="0"/>
            </a:rPr>
            <a:t>To override a particular method of the base class in the derived class, you need to declare the method in the base class using the </a:t>
          </a:r>
          <a:r>
            <a:rPr lang="en-US" sz="1500" kern="1200" dirty="0" smtClean="0">
              <a:latin typeface="Courier New" panose="02070309020205020404" pitchFamily="49" charset="0"/>
              <a:cs typeface="Courier New" panose="02070309020205020404" pitchFamily="49" charset="0"/>
            </a:rPr>
            <a:t>virtual</a:t>
          </a:r>
          <a:r>
            <a:rPr lang="en-US" sz="1500" kern="1200" dirty="0" smtClean="0">
              <a:latin typeface="Calibri" panose="020F0502020204030204" pitchFamily="34" charset="0"/>
            </a:rPr>
            <a:t> keyword. </a:t>
          </a:r>
          <a:endParaRPr lang="en-US" sz="1500" kern="1200" dirty="0">
            <a:latin typeface="Calibri" panose="020F0502020204030204" pitchFamily="34" charset="0"/>
          </a:endParaRPr>
        </a:p>
      </dsp:txBody>
      <dsp:txXfrm>
        <a:off x="423852" y="157619"/>
        <a:ext cx="7610902" cy="734071"/>
      </dsp:txXfrm>
    </dsp:sp>
    <dsp:sp modelId="{B48C4916-EB79-4CA8-A29C-DE8D915D8609}">
      <dsp:nvSpPr>
        <dsp:cNvPr id="0" name=""/>
        <dsp:cNvSpPr/>
      </dsp:nvSpPr>
      <dsp:spPr>
        <a:xfrm>
          <a:off x="0" y="1567070"/>
          <a:ext cx="8077200" cy="277200"/>
        </a:xfrm>
        <a:prstGeom prst="rect">
          <a:avLst/>
        </a:prstGeom>
        <a:solidFill>
          <a:schemeClr val="lt1">
            <a:alpha val="90000"/>
            <a:hueOff val="0"/>
            <a:satOff val="0"/>
            <a:lumOff val="0"/>
            <a:alphaOff val="0"/>
          </a:schemeClr>
        </a:solidFill>
        <a:ln w="25400" cap="flat" cmpd="sng" algn="ctr">
          <a:solidFill>
            <a:schemeClr val="accent3">
              <a:hueOff val="677650"/>
              <a:satOff val="25000"/>
              <a:lumOff val="-3676"/>
              <a:alphaOff val="0"/>
            </a:schemeClr>
          </a:solidFill>
          <a:prstDash val="solid"/>
        </a:ln>
        <a:effectLst/>
      </dsp:spPr>
      <dsp:style>
        <a:lnRef idx="2">
          <a:scrgbClr r="0" g="0" b="0"/>
        </a:lnRef>
        <a:fillRef idx="1">
          <a:scrgbClr r="0" g="0" b="0"/>
        </a:fillRef>
        <a:effectRef idx="0">
          <a:scrgbClr r="0" g="0" b="0"/>
        </a:effectRef>
        <a:fontRef idx="minor"/>
      </dsp:style>
    </dsp:sp>
    <dsp:sp modelId="{6DC4BBD4-0735-448E-A934-2DD46DEE9005}">
      <dsp:nvSpPr>
        <dsp:cNvPr id="0" name=""/>
        <dsp:cNvSpPr/>
      </dsp:nvSpPr>
      <dsp:spPr>
        <a:xfrm>
          <a:off x="384534" y="1105642"/>
          <a:ext cx="7690685" cy="623787"/>
        </a:xfrm>
        <a:prstGeom prst="roundRect">
          <a:avLst/>
        </a:prstGeom>
        <a:solidFill>
          <a:schemeClr val="accent3">
            <a:hueOff val="677650"/>
            <a:satOff val="25000"/>
            <a:lumOff val="-36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666750">
            <a:lnSpc>
              <a:spcPct val="90000"/>
            </a:lnSpc>
            <a:spcBef>
              <a:spcPct val="0"/>
            </a:spcBef>
            <a:spcAft>
              <a:spcPct val="35000"/>
            </a:spcAft>
          </a:pPr>
          <a:r>
            <a:rPr lang="en-US" sz="1500" kern="1200" dirty="0" smtClean="0">
              <a:latin typeface="Calibri" panose="020F0502020204030204" pitchFamily="34" charset="0"/>
            </a:rPr>
            <a:t>A method declared using the </a:t>
          </a:r>
          <a:r>
            <a:rPr lang="en-US" sz="1500" kern="1200" dirty="0" smtClean="0">
              <a:latin typeface="Courier New" panose="02070309020205020404" pitchFamily="49" charset="0"/>
              <a:cs typeface="Courier New" panose="02070309020205020404" pitchFamily="49" charset="0"/>
            </a:rPr>
            <a:t>virtual</a:t>
          </a:r>
          <a:r>
            <a:rPr lang="en-US" sz="1500" kern="1200" dirty="0" smtClean="0">
              <a:latin typeface="Calibri" panose="020F0502020204030204" pitchFamily="34" charset="0"/>
            </a:rPr>
            <a:t> keyword is referred to as a virtual method. </a:t>
          </a:r>
          <a:endParaRPr lang="en-US" sz="1500" kern="1200" dirty="0">
            <a:latin typeface="Calibri" panose="020F0502020204030204" pitchFamily="34" charset="0"/>
          </a:endParaRPr>
        </a:p>
      </dsp:txBody>
      <dsp:txXfrm>
        <a:off x="414985" y="1136093"/>
        <a:ext cx="7629783" cy="562885"/>
      </dsp:txXfrm>
    </dsp:sp>
    <dsp:sp modelId="{04338B67-3BF1-4EF1-9A60-B8CD760683F6}">
      <dsp:nvSpPr>
        <dsp:cNvPr id="0" name=""/>
        <dsp:cNvSpPr/>
      </dsp:nvSpPr>
      <dsp:spPr>
        <a:xfrm>
          <a:off x="0" y="2225172"/>
          <a:ext cx="8077200" cy="277200"/>
        </a:xfrm>
        <a:prstGeom prst="rect">
          <a:avLst/>
        </a:prstGeom>
        <a:solidFill>
          <a:schemeClr val="lt1">
            <a:alpha val="90000"/>
            <a:hueOff val="0"/>
            <a:satOff val="0"/>
            <a:lumOff val="0"/>
            <a:alphaOff val="0"/>
          </a:schemeClr>
        </a:solidFill>
        <a:ln w="25400" cap="flat" cmpd="sng" algn="ctr">
          <a:solidFill>
            <a:schemeClr val="accent3">
              <a:hueOff val="1355300"/>
              <a:satOff val="50000"/>
              <a:lumOff val="-7353"/>
              <a:alphaOff val="0"/>
            </a:schemeClr>
          </a:solidFill>
          <a:prstDash val="solid"/>
        </a:ln>
        <a:effectLst/>
      </dsp:spPr>
      <dsp:style>
        <a:lnRef idx="2">
          <a:scrgbClr r="0" g="0" b="0"/>
        </a:lnRef>
        <a:fillRef idx="1">
          <a:scrgbClr r="0" g="0" b="0"/>
        </a:fillRef>
        <a:effectRef idx="0">
          <a:scrgbClr r="0" g="0" b="0"/>
        </a:effectRef>
        <a:fontRef idx="minor"/>
      </dsp:style>
    </dsp:sp>
    <dsp:sp modelId="{73B52EBF-C70A-4B5B-976F-8F6E474F95FA}">
      <dsp:nvSpPr>
        <dsp:cNvPr id="0" name=""/>
        <dsp:cNvSpPr/>
      </dsp:nvSpPr>
      <dsp:spPr>
        <a:xfrm>
          <a:off x="384534" y="1903670"/>
          <a:ext cx="7690685" cy="483862"/>
        </a:xfrm>
        <a:prstGeom prst="roundRect">
          <a:avLst/>
        </a:prstGeom>
        <a:solidFill>
          <a:schemeClr val="accent3">
            <a:hueOff val="1355300"/>
            <a:satOff val="50000"/>
            <a:lumOff val="-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666750">
            <a:lnSpc>
              <a:spcPct val="90000"/>
            </a:lnSpc>
            <a:spcBef>
              <a:spcPct val="0"/>
            </a:spcBef>
            <a:spcAft>
              <a:spcPct val="35000"/>
            </a:spcAft>
          </a:pPr>
          <a:r>
            <a:rPr lang="en-US" sz="1500" kern="1200" dirty="0" smtClean="0">
              <a:latin typeface="Calibri" panose="020F0502020204030204" pitchFamily="34" charset="0"/>
            </a:rPr>
            <a:t>In the derived class, you need to declare the inherited virtual method using the </a:t>
          </a:r>
          <a:r>
            <a:rPr lang="en-US" sz="1500" kern="1200" dirty="0" smtClean="0">
              <a:latin typeface="Courier New" panose="02070309020205020404" pitchFamily="49" charset="0"/>
              <a:cs typeface="Courier New" panose="02070309020205020404" pitchFamily="49" charset="0"/>
            </a:rPr>
            <a:t>override</a:t>
          </a:r>
          <a:r>
            <a:rPr lang="en-US" sz="1500" kern="1200" dirty="0" smtClean="0">
              <a:latin typeface="Calibri" panose="020F0502020204030204" pitchFamily="34" charset="0"/>
            </a:rPr>
            <a:t> keyword. </a:t>
          </a:r>
          <a:endParaRPr lang="en-US" sz="1500" kern="1200" dirty="0">
            <a:latin typeface="Calibri" panose="020F0502020204030204" pitchFamily="34" charset="0"/>
          </a:endParaRPr>
        </a:p>
      </dsp:txBody>
      <dsp:txXfrm>
        <a:off x="408154" y="1927290"/>
        <a:ext cx="7643445" cy="436622"/>
      </dsp:txXfrm>
    </dsp:sp>
    <dsp:sp modelId="{E28626D5-3271-4891-B50B-5CDBE078F356}">
      <dsp:nvSpPr>
        <dsp:cNvPr id="0" name=""/>
        <dsp:cNvSpPr/>
      </dsp:nvSpPr>
      <dsp:spPr>
        <a:xfrm>
          <a:off x="0" y="3082392"/>
          <a:ext cx="8077200" cy="277200"/>
        </a:xfrm>
        <a:prstGeom prst="rect">
          <a:avLst/>
        </a:prstGeom>
        <a:solidFill>
          <a:schemeClr val="lt1">
            <a:alpha val="90000"/>
            <a:hueOff val="0"/>
            <a:satOff val="0"/>
            <a:lumOff val="0"/>
            <a:alphaOff val="0"/>
          </a:schemeClr>
        </a:solidFill>
        <a:ln w="25400" cap="flat" cmpd="sng" algn="ctr">
          <a:solidFill>
            <a:schemeClr val="accent3">
              <a:hueOff val="2032949"/>
              <a:satOff val="75000"/>
              <a:lumOff val="-11029"/>
              <a:alphaOff val="0"/>
            </a:schemeClr>
          </a:solidFill>
          <a:prstDash val="solid"/>
        </a:ln>
        <a:effectLst/>
      </dsp:spPr>
      <dsp:style>
        <a:lnRef idx="2">
          <a:scrgbClr r="0" g="0" b="0"/>
        </a:lnRef>
        <a:fillRef idx="1">
          <a:scrgbClr r="0" g="0" b="0"/>
        </a:fillRef>
        <a:effectRef idx="0">
          <a:scrgbClr r="0" g="0" b="0"/>
        </a:effectRef>
        <a:fontRef idx="minor"/>
      </dsp:style>
    </dsp:sp>
    <dsp:sp modelId="{3FA9BBD4-CA7C-4979-B5DC-F631944A25ED}">
      <dsp:nvSpPr>
        <dsp:cNvPr id="0" name=""/>
        <dsp:cNvSpPr/>
      </dsp:nvSpPr>
      <dsp:spPr>
        <a:xfrm>
          <a:off x="384140" y="2561772"/>
          <a:ext cx="7690326" cy="682980"/>
        </a:xfrm>
        <a:prstGeom prst="roundRect">
          <a:avLst/>
        </a:prstGeom>
        <a:solidFill>
          <a:schemeClr val="accent3">
            <a:hueOff val="2032949"/>
            <a:satOff val="75000"/>
            <a:lumOff val="-110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666750">
            <a:lnSpc>
              <a:spcPct val="90000"/>
            </a:lnSpc>
            <a:spcBef>
              <a:spcPct val="0"/>
            </a:spcBef>
            <a:spcAft>
              <a:spcPct val="35000"/>
            </a:spcAft>
          </a:pPr>
          <a:r>
            <a:rPr lang="en-US" sz="1500" kern="1200" dirty="0" smtClean="0">
              <a:latin typeface="Calibri" panose="020F0502020204030204" pitchFamily="34" charset="0"/>
            </a:rPr>
            <a:t>In the derived class, you need to declare the inherited virtual method using the </a:t>
          </a:r>
          <a:r>
            <a:rPr lang="en-US" sz="1500" kern="1200" dirty="0" smtClean="0">
              <a:latin typeface="Courier New" panose="02070309020205020404" pitchFamily="49" charset="0"/>
              <a:cs typeface="Courier New" panose="02070309020205020404" pitchFamily="49" charset="0"/>
            </a:rPr>
            <a:t>override</a:t>
          </a:r>
          <a:r>
            <a:rPr lang="en-US" sz="1500" kern="1200" dirty="0" smtClean="0">
              <a:latin typeface="Calibri" panose="020F0502020204030204" pitchFamily="34" charset="0"/>
            </a:rPr>
            <a:t> keyword which is mandatory for any virtual method that is inherited in the derived class. </a:t>
          </a:r>
          <a:endParaRPr lang="en-US" sz="1500" kern="1200" dirty="0">
            <a:latin typeface="Calibri" panose="020F0502020204030204" pitchFamily="34" charset="0"/>
          </a:endParaRPr>
        </a:p>
      </dsp:txBody>
      <dsp:txXfrm>
        <a:off x="417480" y="2595112"/>
        <a:ext cx="7623646" cy="616300"/>
      </dsp:txXfrm>
    </dsp:sp>
    <dsp:sp modelId="{1F447794-C47B-45EA-A908-52BB8C080410}">
      <dsp:nvSpPr>
        <dsp:cNvPr id="0" name=""/>
        <dsp:cNvSpPr/>
      </dsp:nvSpPr>
      <dsp:spPr>
        <a:xfrm>
          <a:off x="0" y="3770492"/>
          <a:ext cx="8077200" cy="277200"/>
        </a:xfrm>
        <a:prstGeom prst="rect">
          <a:avLst/>
        </a:prstGeom>
        <a:solidFill>
          <a:schemeClr val="lt1">
            <a:alpha val="90000"/>
            <a:hueOff val="0"/>
            <a:satOff val="0"/>
            <a:lumOff val="0"/>
            <a:alphaOff val="0"/>
          </a:schemeClr>
        </a:solidFill>
        <a:ln w="25400" cap="flat" cmpd="sng" algn="ctr">
          <a:solidFill>
            <a:schemeClr val="accent3">
              <a:hueOff val="2710599"/>
              <a:satOff val="100000"/>
              <a:lumOff val="-14706"/>
              <a:alphaOff val="0"/>
            </a:schemeClr>
          </a:solidFill>
          <a:prstDash val="solid"/>
        </a:ln>
        <a:effectLst/>
      </dsp:spPr>
      <dsp:style>
        <a:lnRef idx="2">
          <a:scrgbClr r="0" g="0" b="0"/>
        </a:lnRef>
        <a:fillRef idx="1">
          <a:scrgbClr r="0" g="0" b="0"/>
        </a:fillRef>
        <a:effectRef idx="0">
          <a:scrgbClr r="0" g="0" b="0"/>
        </a:effectRef>
        <a:fontRef idx="minor"/>
      </dsp:style>
    </dsp:sp>
    <dsp:sp modelId="{1CED1FC7-12DD-438D-8F65-F23711C20376}">
      <dsp:nvSpPr>
        <dsp:cNvPr id="0" name=""/>
        <dsp:cNvSpPr/>
      </dsp:nvSpPr>
      <dsp:spPr>
        <a:xfrm>
          <a:off x="384534" y="3418992"/>
          <a:ext cx="7690685" cy="513859"/>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666750">
            <a:lnSpc>
              <a:spcPct val="90000"/>
            </a:lnSpc>
            <a:spcBef>
              <a:spcPct val="0"/>
            </a:spcBef>
            <a:spcAft>
              <a:spcPct val="35000"/>
            </a:spcAft>
          </a:pPr>
          <a:r>
            <a:rPr lang="en-US" sz="1500" kern="1200" dirty="0" smtClean="0">
              <a:latin typeface="Calibri" panose="020F0502020204030204" pitchFamily="34" charset="0"/>
            </a:rPr>
            <a:t>The </a:t>
          </a:r>
          <a:r>
            <a:rPr lang="en-US" sz="1500" kern="1200" dirty="0" smtClean="0">
              <a:latin typeface="Courier New" panose="02070309020205020404" pitchFamily="49" charset="0"/>
              <a:cs typeface="Courier New" panose="02070309020205020404" pitchFamily="49" charset="0"/>
            </a:rPr>
            <a:t>override</a:t>
          </a:r>
          <a:r>
            <a:rPr lang="en-US" sz="1500" kern="1200" dirty="0" smtClean="0">
              <a:latin typeface="Calibri" panose="020F0502020204030204" pitchFamily="34" charset="0"/>
            </a:rPr>
            <a:t> keyword overrides the base class method in the derived class. </a:t>
          </a:r>
          <a:endParaRPr lang="en-US" sz="1500" kern="1200" dirty="0">
            <a:latin typeface="Calibri" panose="020F0502020204030204" pitchFamily="34" charset="0"/>
          </a:endParaRPr>
        </a:p>
      </dsp:txBody>
      <dsp:txXfrm>
        <a:off x="409619" y="3444077"/>
        <a:ext cx="7640515" cy="4636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E42CD-7D33-4335-AC45-684A94249FE9}">
      <dsp:nvSpPr>
        <dsp:cNvPr id="0" name=""/>
        <dsp:cNvSpPr/>
      </dsp:nvSpPr>
      <dsp:spPr>
        <a:xfrm>
          <a:off x="0" y="542"/>
          <a:ext cx="8077200" cy="5250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A sealed class can be declared by preceding the class keyword with the </a:t>
          </a:r>
          <a:r>
            <a:rPr lang="en-US" sz="1600" kern="1200" dirty="0" smtClean="0">
              <a:latin typeface="Courier New" panose="02070309020205020404" pitchFamily="49" charset="0"/>
              <a:cs typeface="Courier New" panose="02070309020205020404" pitchFamily="49" charset="0"/>
            </a:rPr>
            <a:t>sealed</a:t>
          </a:r>
          <a:r>
            <a:rPr lang="en-US" sz="1600" kern="1200" dirty="0" smtClean="0">
              <a:latin typeface="Calibri" panose="020F0502020204030204" pitchFamily="34" charset="0"/>
            </a:rPr>
            <a:t> keyword</a:t>
          </a:r>
          <a:r>
            <a:rPr lang="en-US" sz="1800" kern="1200" dirty="0" smtClean="0">
              <a:latin typeface="Calibri" panose="020F0502020204030204" pitchFamily="34" charset="0"/>
            </a:rPr>
            <a:t>. </a:t>
          </a:r>
          <a:endParaRPr lang="en-US" sz="1800" kern="1200" dirty="0">
            <a:latin typeface="Calibri" panose="020F0502020204030204" pitchFamily="34" charset="0"/>
          </a:endParaRPr>
        </a:p>
      </dsp:txBody>
      <dsp:txXfrm>
        <a:off x="25631" y="26173"/>
        <a:ext cx="8025938" cy="473798"/>
      </dsp:txXfrm>
    </dsp:sp>
    <dsp:sp modelId="{396AC4FE-53E6-4FC1-BFC2-19325B52A8EA}">
      <dsp:nvSpPr>
        <dsp:cNvPr id="0" name=""/>
        <dsp:cNvSpPr/>
      </dsp:nvSpPr>
      <dsp:spPr>
        <a:xfrm>
          <a:off x="0" y="537569"/>
          <a:ext cx="8077200" cy="5250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The </a:t>
          </a:r>
          <a:r>
            <a:rPr lang="en-US" sz="1600" kern="1200" dirty="0" smtClean="0">
              <a:latin typeface="Courier New" panose="02070309020205020404" pitchFamily="49" charset="0"/>
              <a:cs typeface="Courier New" panose="02070309020205020404" pitchFamily="49" charset="0"/>
            </a:rPr>
            <a:t>sealed</a:t>
          </a:r>
          <a:r>
            <a:rPr lang="en-US" sz="1600" kern="1200" dirty="0" smtClean="0">
              <a:latin typeface="Calibri" panose="020F0502020204030204" pitchFamily="34" charset="0"/>
            </a:rPr>
            <a:t> keyword prevents a class from being inherited by any other class.</a:t>
          </a:r>
          <a:endParaRPr lang="en-US" sz="1600" kern="1200" dirty="0">
            <a:latin typeface="Calibri" panose="020F0502020204030204" pitchFamily="34" charset="0"/>
          </a:endParaRPr>
        </a:p>
      </dsp:txBody>
      <dsp:txXfrm>
        <a:off x="25631" y="563200"/>
        <a:ext cx="8025938" cy="473798"/>
      </dsp:txXfrm>
    </dsp:sp>
    <dsp:sp modelId="{8AEEB4C8-0C1F-4211-BE79-7C2DB5FE01A7}">
      <dsp:nvSpPr>
        <dsp:cNvPr id="0" name=""/>
        <dsp:cNvSpPr/>
      </dsp:nvSpPr>
      <dsp:spPr>
        <a:xfrm>
          <a:off x="0" y="1074597"/>
          <a:ext cx="8077200" cy="52506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Calibri" panose="020F0502020204030204" pitchFamily="34" charset="0"/>
            </a:rPr>
            <a:t>The sealed class cannot be a base class as it cannot be inherited by any other class. If a class tries to derive a sealed class, the C# compiler generates an error. </a:t>
          </a:r>
          <a:endParaRPr lang="en-US" sz="1600" kern="1200" dirty="0">
            <a:latin typeface="Calibri" panose="020F0502020204030204" pitchFamily="34" charset="0"/>
          </a:endParaRPr>
        </a:p>
      </dsp:txBody>
      <dsp:txXfrm>
        <a:off x="25631" y="1100228"/>
        <a:ext cx="8025938" cy="4737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6EEAB-8A9E-4780-A616-963DFB21A953}">
      <dsp:nvSpPr>
        <dsp:cNvPr id="0" name=""/>
        <dsp:cNvSpPr/>
      </dsp:nvSpPr>
      <dsp:spPr>
        <a:xfrm>
          <a:off x="0" y="486597"/>
          <a:ext cx="7696200" cy="126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94F97A-0FA0-411B-9568-DAA788674977}">
      <dsp:nvSpPr>
        <dsp:cNvPr id="0" name=""/>
        <dsp:cNvSpPr/>
      </dsp:nvSpPr>
      <dsp:spPr>
        <a:xfrm>
          <a:off x="372033" y="76201"/>
          <a:ext cx="7321016" cy="46750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lvl="0" algn="l" defTabSz="622300">
            <a:lnSpc>
              <a:spcPct val="90000"/>
            </a:lnSpc>
            <a:spcBef>
              <a:spcPct val="0"/>
            </a:spcBef>
            <a:spcAft>
              <a:spcPct val="35000"/>
            </a:spcAft>
          </a:pPr>
          <a:r>
            <a:rPr lang="en-US" sz="1400" b="0" kern="1200" dirty="0" smtClean="0">
              <a:solidFill>
                <a:schemeClr val="tx1"/>
              </a:solidFill>
              <a:effectLst/>
              <a:latin typeface="Calibri" panose="020F0502020204030204" pitchFamily="34" charset="0"/>
            </a:rPr>
            <a:t>In C#, a method cannot be declared as sealed.</a:t>
          </a:r>
          <a:endParaRPr lang="en-US" sz="1400" b="0" kern="1200" dirty="0">
            <a:solidFill>
              <a:schemeClr val="tx1"/>
            </a:solidFill>
            <a:effectLst/>
            <a:latin typeface="Calibri" panose="020F0502020204030204" pitchFamily="34" charset="0"/>
          </a:endParaRPr>
        </a:p>
      </dsp:txBody>
      <dsp:txXfrm>
        <a:off x="394855" y="99023"/>
        <a:ext cx="7275372" cy="421864"/>
      </dsp:txXfrm>
    </dsp:sp>
    <dsp:sp modelId="{67CF8334-DC9A-437B-AB73-24206D39FF19}">
      <dsp:nvSpPr>
        <dsp:cNvPr id="0" name=""/>
        <dsp:cNvSpPr/>
      </dsp:nvSpPr>
      <dsp:spPr>
        <a:xfrm>
          <a:off x="0" y="1311477"/>
          <a:ext cx="7696200" cy="126000"/>
        </a:xfrm>
        <a:prstGeom prst="rect">
          <a:avLst/>
        </a:prstGeom>
        <a:solidFill>
          <a:schemeClr val="lt1">
            <a:alpha val="90000"/>
            <a:hueOff val="0"/>
            <a:satOff val="0"/>
            <a:lumOff val="0"/>
            <a:alphaOff val="0"/>
          </a:schemeClr>
        </a:solidFill>
        <a:ln w="25400" cap="flat" cmpd="sng" algn="ctr">
          <a:solidFill>
            <a:schemeClr val="accent5">
              <a:hueOff val="-2451115"/>
              <a:satOff val="-3409"/>
              <a:lumOff val="-1307"/>
              <a:alphaOff val="0"/>
            </a:schemeClr>
          </a:solidFill>
          <a:prstDash val="solid"/>
        </a:ln>
        <a:effectLst/>
      </dsp:spPr>
      <dsp:style>
        <a:lnRef idx="2">
          <a:scrgbClr r="0" g="0" b="0"/>
        </a:lnRef>
        <a:fillRef idx="1">
          <a:scrgbClr r="0" g="0" b="0"/>
        </a:fillRef>
        <a:effectRef idx="0">
          <a:scrgbClr r="0" g="0" b="0"/>
        </a:effectRef>
        <a:fontRef idx="minor"/>
      </dsp:style>
    </dsp:sp>
    <dsp:sp modelId="{2ABD5B25-C544-4E49-A3B2-7A7ED62B40C4}">
      <dsp:nvSpPr>
        <dsp:cNvPr id="0" name=""/>
        <dsp:cNvSpPr/>
      </dsp:nvSpPr>
      <dsp:spPr>
        <a:xfrm>
          <a:off x="372033" y="622909"/>
          <a:ext cx="7321016" cy="762367"/>
        </a:xfrm>
        <a:prstGeom prst="roundRect">
          <a:avLst/>
        </a:prstGeom>
        <a:solidFill>
          <a:schemeClr val="accent5">
            <a:hueOff val="-2451115"/>
            <a:satOff val="-3409"/>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lvl="0" algn="l" defTabSz="622300">
            <a:lnSpc>
              <a:spcPct val="90000"/>
            </a:lnSpc>
            <a:spcBef>
              <a:spcPct val="0"/>
            </a:spcBef>
            <a:spcAft>
              <a:spcPct val="35000"/>
            </a:spcAft>
          </a:pPr>
          <a:r>
            <a:rPr lang="en-US" sz="1400" b="0" kern="1200" dirty="0" smtClean="0">
              <a:solidFill>
                <a:schemeClr val="tx1"/>
              </a:solidFill>
              <a:effectLst/>
              <a:latin typeface="Calibri" panose="020F0502020204030204" pitchFamily="34" charset="0"/>
            </a:rPr>
            <a:t>When the derived class overrides a base class method, variable, property or event, then the new method, variable, property, or event can be declared as sealed.</a:t>
          </a:r>
          <a:endParaRPr lang="en-US" sz="1400" b="0" kern="1200" dirty="0">
            <a:solidFill>
              <a:schemeClr val="tx1"/>
            </a:solidFill>
            <a:effectLst/>
            <a:latin typeface="Calibri" panose="020F0502020204030204" pitchFamily="34" charset="0"/>
          </a:endParaRPr>
        </a:p>
      </dsp:txBody>
      <dsp:txXfrm>
        <a:off x="409249" y="660125"/>
        <a:ext cx="7246584" cy="687935"/>
      </dsp:txXfrm>
    </dsp:sp>
    <dsp:sp modelId="{6669549A-FD36-4C03-8805-D118DF1820CB}">
      <dsp:nvSpPr>
        <dsp:cNvPr id="0" name=""/>
        <dsp:cNvSpPr/>
      </dsp:nvSpPr>
      <dsp:spPr>
        <a:xfrm>
          <a:off x="0" y="1723851"/>
          <a:ext cx="7696200" cy="126000"/>
        </a:xfrm>
        <a:prstGeom prst="rect">
          <a:avLst/>
        </a:prstGeom>
        <a:solidFill>
          <a:schemeClr val="lt1">
            <a:alpha val="90000"/>
            <a:hueOff val="0"/>
            <a:satOff val="0"/>
            <a:lumOff val="0"/>
            <a:alphaOff val="0"/>
          </a:schemeClr>
        </a:solidFill>
        <a:ln w="25400" cap="flat" cmpd="sng" algn="ctr">
          <a:solidFill>
            <a:schemeClr val="accent5">
              <a:hueOff val="-4902230"/>
              <a:satOff val="-6819"/>
              <a:lumOff val="-2615"/>
              <a:alphaOff val="0"/>
            </a:schemeClr>
          </a:solidFill>
          <a:prstDash val="solid"/>
        </a:ln>
        <a:effectLst/>
      </dsp:spPr>
      <dsp:style>
        <a:lnRef idx="2">
          <a:scrgbClr r="0" g="0" b="0"/>
        </a:lnRef>
        <a:fillRef idx="1">
          <a:scrgbClr r="0" g="0" b="0"/>
        </a:fillRef>
        <a:effectRef idx="0">
          <a:scrgbClr r="0" g="0" b="0"/>
        </a:effectRef>
        <a:fontRef idx="minor"/>
      </dsp:style>
    </dsp:sp>
    <dsp:sp modelId="{983D57F8-3671-4E98-BB36-9A5215BCD924}">
      <dsp:nvSpPr>
        <dsp:cNvPr id="0" name=""/>
        <dsp:cNvSpPr/>
      </dsp:nvSpPr>
      <dsp:spPr>
        <a:xfrm>
          <a:off x="372033" y="1464477"/>
          <a:ext cx="7321016" cy="333174"/>
        </a:xfrm>
        <a:prstGeom prst="roundRect">
          <a:avLst/>
        </a:prstGeom>
        <a:solidFill>
          <a:schemeClr val="accent5">
            <a:hueOff val="-4902230"/>
            <a:satOff val="-6819"/>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lvl="0" algn="l" defTabSz="622300">
            <a:lnSpc>
              <a:spcPct val="90000"/>
            </a:lnSpc>
            <a:spcBef>
              <a:spcPct val="0"/>
            </a:spcBef>
            <a:spcAft>
              <a:spcPct val="35000"/>
            </a:spcAft>
          </a:pPr>
          <a:r>
            <a:rPr lang="en-US" sz="1400" b="0" kern="1200" dirty="0" smtClean="0">
              <a:solidFill>
                <a:schemeClr val="tx1"/>
              </a:solidFill>
              <a:effectLst/>
              <a:latin typeface="Calibri" panose="020F0502020204030204" pitchFamily="34" charset="0"/>
            </a:rPr>
            <a:t>Sealing the new method prevents the method from further overriding. </a:t>
          </a:r>
        </a:p>
      </dsp:txBody>
      <dsp:txXfrm>
        <a:off x="388297" y="1480741"/>
        <a:ext cx="7288488" cy="300646"/>
      </dsp:txXfrm>
    </dsp:sp>
    <dsp:sp modelId="{E498ABDA-B342-4106-9747-06A6C99C2228}">
      <dsp:nvSpPr>
        <dsp:cNvPr id="0" name=""/>
        <dsp:cNvSpPr/>
      </dsp:nvSpPr>
      <dsp:spPr>
        <a:xfrm>
          <a:off x="0" y="2312398"/>
          <a:ext cx="7696200" cy="126000"/>
        </a:xfrm>
        <a:prstGeom prst="rect">
          <a:avLst/>
        </a:prstGeom>
        <a:solidFill>
          <a:schemeClr val="lt1">
            <a:alpha val="90000"/>
            <a:hueOff val="0"/>
            <a:satOff val="0"/>
            <a:lumOff val="0"/>
            <a:alphaOff val="0"/>
          </a:schemeClr>
        </a:solidFill>
        <a:ln w="25400" cap="flat" cmpd="sng" algn="ctr">
          <a:solidFill>
            <a:schemeClr val="accent5">
              <a:hueOff val="-7353344"/>
              <a:satOff val="-10228"/>
              <a:lumOff val="-3922"/>
              <a:alphaOff val="0"/>
            </a:schemeClr>
          </a:solidFill>
          <a:prstDash val="solid"/>
        </a:ln>
        <a:effectLst/>
      </dsp:spPr>
      <dsp:style>
        <a:lnRef idx="2">
          <a:scrgbClr r="0" g="0" b="0"/>
        </a:lnRef>
        <a:fillRef idx="1">
          <a:scrgbClr r="0" g="0" b="0"/>
        </a:fillRef>
        <a:effectRef idx="0">
          <a:scrgbClr r="0" g="0" b="0"/>
        </a:effectRef>
        <a:fontRef idx="minor"/>
      </dsp:style>
    </dsp:sp>
    <dsp:sp modelId="{AC079D25-540D-4503-B8AA-0B6B0DB28807}">
      <dsp:nvSpPr>
        <dsp:cNvPr id="0" name=""/>
        <dsp:cNvSpPr/>
      </dsp:nvSpPr>
      <dsp:spPr>
        <a:xfrm>
          <a:off x="372033" y="1876851"/>
          <a:ext cx="7321016" cy="509346"/>
        </a:xfrm>
        <a:prstGeom prst="roundRect">
          <a:avLst/>
        </a:prstGeom>
        <a:solidFill>
          <a:schemeClr val="accent5">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629" tIns="0" rIns="203629" bIns="0" numCol="1" spcCol="1270" anchor="ctr" anchorCtr="0">
          <a:noAutofit/>
        </a:bodyPr>
        <a:lstStyle/>
        <a:p>
          <a:pPr lvl="0" algn="l" defTabSz="622300">
            <a:lnSpc>
              <a:spcPct val="90000"/>
            </a:lnSpc>
            <a:spcBef>
              <a:spcPct val="0"/>
            </a:spcBef>
            <a:spcAft>
              <a:spcPct val="35000"/>
            </a:spcAft>
          </a:pPr>
          <a:r>
            <a:rPr lang="en-US" sz="1400" b="0" kern="1200" dirty="0" smtClean="0">
              <a:solidFill>
                <a:schemeClr val="tx1"/>
              </a:solidFill>
              <a:effectLst/>
              <a:latin typeface="Calibri" panose="020F0502020204030204" pitchFamily="34" charset="0"/>
            </a:rPr>
            <a:t>An overridden method can be sealed by preceding the override keyword with the sealed keyword. </a:t>
          </a:r>
        </a:p>
      </dsp:txBody>
      <dsp:txXfrm>
        <a:off x="396897" y="1901715"/>
        <a:ext cx="7271288" cy="4596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9101D-40BF-46D6-ADD6-FA929FC9687E}">
      <dsp:nvSpPr>
        <dsp:cNvPr id="0" name=""/>
        <dsp:cNvSpPr/>
      </dsp:nvSpPr>
      <dsp:spPr>
        <a:xfrm>
          <a:off x="0" y="927714"/>
          <a:ext cx="8001000" cy="3276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D6B757-3927-402A-B30B-3801742738C1}">
      <dsp:nvSpPr>
        <dsp:cNvPr id="0" name=""/>
        <dsp:cNvSpPr/>
      </dsp:nvSpPr>
      <dsp:spPr>
        <a:xfrm>
          <a:off x="399659" y="16679"/>
          <a:ext cx="7321471" cy="110291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anose="020F0502020204030204" pitchFamily="34" charset="0"/>
            </a:rPr>
            <a:t>You can create multiple methods with the same name in a class or in different classes having different method body or different signatures. </a:t>
          </a:r>
          <a:endParaRPr lang="en-US" sz="1400" kern="1200" dirty="0">
            <a:latin typeface="Calibri" panose="020F0502020204030204" pitchFamily="34" charset="0"/>
          </a:endParaRPr>
        </a:p>
      </dsp:txBody>
      <dsp:txXfrm>
        <a:off x="453499" y="70519"/>
        <a:ext cx="7213791" cy="995234"/>
      </dsp:txXfrm>
    </dsp:sp>
    <dsp:sp modelId="{13021479-24FB-4D6C-85FB-9A2B227CC234}">
      <dsp:nvSpPr>
        <dsp:cNvPr id="0" name=""/>
        <dsp:cNvSpPr/>
      </dsp:nvSpPr>
      <dsp:spPr>
        <a:xfrm>
          <a:off x="0" y="2484066"/>
          <a:ext cx="8001000" cy="327600"/>
        </a:xfrm>
        <a:prstGeom prst="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A4ED47-0F0A-447F-961D-C267368CC7E0}">
      <dsp:nvSpPr>
        <dsp:cNvPr id="0" name=""/>
        <dsp:cNvSpPr/>
      </dsp:nvSpPr>
      <dsp:spPr>
        <a:xfrm>
          <a:off x="399659" y="1325514"/>
          <a:ext cx="7321471" cy="1350432"/>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anose="020F0502020204030204" pitchFamily="34" charset="0"/>
            </a:rPr>
            <a:t>Methods having the same name but different signatures in a class are referred to as overloaded methods. The same method performs the same function on different values. </a:t>
          </a:r>
          <a:endParaRPr lang="en-US" sz="1400" kern="1200" dirty="0">
            <a:latin typeface="Calibri" panose="020F0502020204030204" pitchFamily="34" charset="0"/>
          </a:endParaRPr>
        </a:p>
      </dsp:txBody>
      <dsp:txXfrm>
        <a:off x="465582" y="1391437"/>
        <a:ext cx="7189625" cy="1218586"/>
      </dsp:txXfrm>
    </dsp:sp>
    <dsp:sp modelId="{D0F59AC9-698D-4578-9229-1104E87A9BD7}">
      <dsp:nvSpPr>
        <dsp:cNvPr id="0" name=""/>
        <dsp:cNvSpPr/>
      </dsp:nvSpPr>
      <dsp:spPr>
        <a:xfrm>
          <a:off x="0" y="3770520"/>
          <a:ext cx="8001000" cy="3276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8338A5-BB68-4383-BEF1-CA4EAC3C8E5E}">
      <dsp:nvSpPr>
        <dsp:cNvPr id="0" name=""/>
        <dsp:cNvSpPr/>
      </dsp:nvSpPr>
      <dsp:spPr>
        <a:xfrm>
          <a:off x="399659" y="2881866"/>
          <a:ext cx="7321471" cy="108053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622300">
            <a:lnSpc>
              <a:spcPct val="90000"/>
            </a:lnSpc>
            <a:spcBef>
              <a:spcPct val="0"/>
            </a:spcBef>
            <a:spcAft>
              <a:spcPct val="35000"/>
            </a:spcAft>
          </a:pPr>
          <a:r>
            <a:rPr lang="en-US" sz="1400" kern="1200" dirty="0" smtClean="0">
              <a:latin typeface="Calibri" panose="020F0502020204030204" pitchFamily="34" charset="0"/>
            </a:rPr>
            <a:t>Methods inherited from the base class in the derived class and modified within the derived class are referred to as overridden methods. Only the body of the method changes in order to function according to the required output. </a:t>
          </a:r>
          <a:endParaRPr lang="en-US" sz="1400" kern="1200" dirty="0">
            <a:latin typeface="Calibri" panose="020F0502020204030204" pitchFamily="34" charset="0"/>
          </a:endParaRPr>
        </a:p>
      </dsp:txBody>
      <dsp:txXfrm>
        <a:off x="452406" y="2934613"/>
        <a:ext cx="7215977" cy="97503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xfrm>
            <a:off x="381000" y="685800"/>
            <a:ext cx="6096000" cy="3429000"/>
          </a:xfrm>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560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7DFA614-678C-4D44-96A1-D8DD8DF54512}" type="slidenum">
              <a:rPr lang="en-US" altLang="en-US" sz="1200" smtClean="0">
                <a:latin typeface="Calibri" panose="020F0502020204030204" pitchFamily="34" charset="0"/>
                <a:cs typeface="Arial" panose="020B0604020202020204" pitchFamily="34" charset="0"/>
              </a:rPr>
              <a:pPr/>
              <a:t>11</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3891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xfrm>
            <a:off x="381000" y="685800"/>
            <a:ext cx="6096000" cy="34290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76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A81DB0F-111A-4837-AC8E-3EFAADD416CD}" type="slidenum">
              <a:rPr lang="en-US" altLang="en-US" sz="1200" smtClean="0">
                <a:latin typeface="Calibri" panose="020F0502020204030204" pitchFamily="34" charset="0"/>
                <a:cs typeface="Arial" panose="020B0604020202020204" pitchFamily="34" charset="0"/>
              </a:rPr>
              <a:pPr/>
              <a:t>12</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257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381000" y="685800"/>
            <a:ext cx="6096000" cy="3429000"/>
          </a:xfrm>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970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8464470-513E-4F30-A06B-AE70F020262D}" type="slidenum">
              <a:rPr lang="en-US" altLang="en-US" sz="1200" smtClean="0">
                <a:latin typeface="Calibri" panose="020F0502020204030204" pitchFamily="34" charset="0"/>
                <a:cs typeface="Arial" panose="020B0604020202020204" pitchFamily="34" charset="0"/>
              </a:rPr>
              <a:pPr/>
              <a:t>13</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9297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789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7062BFE-44ED-4AE9-8263-6E4EABB9450C}" type="slidenum">
              <a:rPr lang="en-US" altLang="en-US" sz="1200" smtClean="0">
                <a:latin typeface="Calibri" panose="020F0502020204030204" pitchFamily="34" charset="0"/>
                <a:cs typeface="Arial" panose="020B0604020202020204" pitchFamily="34" charset="0"/>
              </a:rPr>
              <a:pPr/>
              <a:t>20</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94808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3994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5D20EBB-F6A0-43E4-9430-685F842A7207}" type="slidenum">
              <a:rPr lang="en-US" altLang="en-US" sz="1200" smtClean="0">
                <a:latin typeface="Calibri" panose="020F0502020204030204" pitchFamily="34" charset="0"/>
                <a:cs typeface="Arial" panose="020B0604020202020204" pitchFamily="34" charset="0"/>
              </a:rPr>
              <a:pPr/>
              <a:t>21</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3146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381000" y="685800"/>
            <a:ext cx="6096000" cy="3429000"/>
          </a:xfrm>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4301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B4007C0-A481-449A-8F3E-89F6BEBFFFDB}" type="slidenum">
              <a:rPr lang="en-US" altLang="en-US" sz="1200" smtClean="0">
                <a:latin typeface="Calibri" panose="020F0502020204030204" pitchFamily="34" charset="0"/>
              </a:rPr>
              <a:pPr/>
              <a:t>23</a:t>
            </a:fld>
            <a:endParaRPr lang="en-US" altLang="en-US" sz="1200" smtClean="0">
              <a:latin typeface="Calibri" panose="020F0502020204030204" pitchFamily="34" charset="0"/>
            </a:endParaRPr>
          </a:p>
        </p:txBody>
      </p:sp>
    </p:spTree>
    <p:extLst>
      <p:ext uri="{BB962C8B-B14F-4D97-AF65-F5344CB8AC3E}">
        <p14:creationId xmlns:p14="http://schemas.microsoft.com/office/powerpoint/2010/main" val="186177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381000" y="685800"/>
            <a:ext cx="6096000" cy="3429000"/>
          </a:xfrm>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mtClean="0"/>
              <a:t>Cannot inherit constructors similar to how you inherit methods. </a:t>
            </a:r>
          </a:p>
          <a:p>
            <a:pPr eaLnBrk="1" hangingPunct="1">
              <a:spcBef>
                <a:spcPct val="0"/>
              </a:spcBef>
            </a:pPr>
            <a:endParaRPr lang="en-US" altLang="en-US" smtClean="0"/>
          </a:p>
        </p:txBody>
      </p:sp>
      <p:sp>
        <p:nvSpPr>
          <p:cNvPr id="4506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09FA83F-98DF-484D-B9EE-BCEED84D9C47}" type="slidenum">
              <a:rPr lang="en-US" altLang="en-US" sz="1200" smtClean="0">
                <a:latin typeface="Calibri" panose="020F0502020204030204" pitchFamily="34" charset="0"/>
                <a:cs typeface="Arial" panose="020B0604020202020204" pitchFamily="34" charset="0"/>
              </a:rPr>
              <a:pPr/>
              <a:t>24</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36783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381000" y="685800"/>
            <a:ext cx="6096000" cy="3429000"/>
          </a:xfrm>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71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DF01A0D-8C81-4AE0-B6C1-5EAFCE54B620}" type="slidenum">
              <a:rPr lang="en-US" altLang="en-US" sz="1200" smtClean="0">
                <a:latin typeface="Calibri" panose="020F0502020204030204" pitchFamily="34" charset="0"/>
                <a:cs typeface="Arial" panose="020B0604020202020204" pitchFamily="34" charset="0"/>
              </a:rPr>
              <a:pPr/>
              <a:t>25</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6320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381000" y="685800"/>
            <a:ext cx="6096000" cy="3429000"/>
          </a:xfrm>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4915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1783904-4051-41FA-B4CF-58297FC0FDAE}" type="slidenum">
              <a:rPr lang="en-US" altLang="en-US" sz="1200" smtClean="0">
                <a:latin typeface="Calibri" panose="020F0502020204030204" pitchFamily="34" charset="0"/>
                <a:cs typeface="Arial" panose="020B0604020202020204" pitchFamily="34" charset="0"/>
              </a:rPr>
              <a:pPr/>
              <a:t>26</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6549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381000" y="685800"/>
            <a:ext cx="6096000" cy="3429000"/>
          </a:xfrm>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120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0A759B4-5F03-4E12-B991-D27F719D41C3}" type="slidenum">
              <a:rPr lang="en-US" altLang="en-US" sz="1200" smtClean="0">
                <a:latin typeface="Calibri" panose="020F0502020204030204" pitchFamily="34" charset="0"/>
                <a:cs typeface="Arial" panose="020B0604020202020204" pitchFamily="34" charset="0"/>
              </a:rPr>
              <a:pPr/>
              <a:t>27</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4078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xfrm>
            <a:off x="381000" y="685800"/>
            <a:ext cx="6096000" cy="3429000"/>
          </a:xfrm>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2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005D256-FA95-4AB8-95BD-ED8B10CF0B75}" type="slidenum">
              <a:rPr lang="en-US" altLang="en-US" sz="1200" smtClean="0">
                <a:latin typeface="Calibri" panose="020F0502020204030204" pitchFamily="34" charset="0"/>
                <a:cs typeface="Arial" panose="020B0604020202020204" pitchFamily="34" charset="0"/>
              </a:rPr>
              <a:pPr/>
              <a:t>3</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1758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xfrm>
            <a:off x="381000" y="685800"/>
            <a:ext cx="6096000" cy="3429000"/>
          </a:xfrm>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32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E079E36-4A22-4B91-BD2C-A46983631469}" type="slidenum">
              <a:rPr lang="en-US" altLang="en-US" sz="1200" smtClean="0">
                <a:latin typeface="Calibri" panose="020F0502020204030204" pitchFamily="34" charset="0"/>
                <a:cs typeface="Arial" panose="020B0604020202020204" pitchFamily="34" charset="0"/>
              </a:rPr>
              <a:pPr/>
              <a:t>28</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7599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381000" y="685800"/>
            <a:ext cx="6096000" cy="3429000"/>
          </a:xfrm>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322E964-53C0-49DC-9463-1D86CBF8889A}" type="slidenum">
              <a:rPr lang="en-US" altLang="en-US" sz="1200" smtClean="0">
                <a:latin typeface="Calibri" panose="020F0502020204030204" pitchFamily="34" charset="0"/>
                <a:cs typeface="Arial" panose="020B0604020202020204" pitchFamily="34" charset="0"/>
              </a:rPr>
              <a:pPr/>
              <a:t>29</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7072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xfrm>
            <a:off x="381000" y="685800"/>
            <a:ext cx="6096000" cy="3429000"/>
          </a:xfrm>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5734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FC16D83-8D32-46AD-9712-4EA770A50FFA}" type="slidenum">
              <a:rPr lang="en-US" altLang="en-US" sz="1200" smtClean="0">
                <a:latin typeface="Calibri" panose="020F0502020204030204" pitchFamily="34" charset="0"/>
                <a:cs typeface="Arial" panose="020B0604020202020204" pitchFamily="34" charset="0"/>
              </a:rPr>
              <a:pPr/>
              <a:t>30</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18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xfrm>
            <a:off x="381000" y="685800"/>
            <a:ext cx="6096000" cy="3429000"/>
          </a:xfrm>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24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D16AB83-981D-4B42-9C6E-E730F2488A90}" type="slidenum">
              <a:rPr lang="en-US" altLang="en-US" sz="1200" smtClean="0">
                <a:latin typeface="Calibri" panose="020F0502020204030204" pitchFamily="34" charset="0"/>
                <a:cs typeface="Arial" panose="020B0604020202020204" pitchFamily="34" charset="0"/>
              </a:rPr>
              <a:pPr/>
              <a:t>34</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1523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381000" y="685800"/>
            <a:ext cx="6096000" cy="3429000"/>
          </a:xfrm>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65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091A882-AE2B-42A6-875A-EE68A4202A09}" type="slidenum">
              <a:rPr lang="en-US" altLang="en-US" sz="1200" smtClean="0">
                <a:latin typeface="Calibri" panose="020F0502020204030204" pitchFamily="34" charset="0"/>
                <a:cs typeface="Arial" panose="020B0604020202020204" pitchFamily="34" charset="0"/>
              </a:rPr>
              <a:pPr/>
              <a:t>37</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1269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381000" y="685800"/>
            <a:ext cx="6096000" cy="3429000"/>
          </a:xfrm>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6963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8AD4656-4A36-4BBC-BEA2-A7ADE8623E90}" type="slidenum">
              <a:rPr lang="en-US" altLang="en-US" sz="1200" smtClean="0">
                <a:latin typeface="Calibri" panose="020F0502020204030204" pitchFamily="34" charset="0"/>
                <a:cs typeface="Arial" panose="020B0604020202020204" pitchFamily="34" charset="0"/>
              </a:rPr>
              <a:pPr/>
              <a:t>39</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6612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381000" y="685800"/>
            <a:ext cx="6096000" cy="3429000"/>
          </a:xfrm>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168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FDC3273-E3BB-489C-8073-AA5A6E3E42B1}" type="slidenum">
              <a:rPr lang="en-US" altLang="en-US" sz="1200" smtClean="0">
                <a:latin typeface="Calibri" panose="020F0502020204030204" pitchFamily="34" charset="0"/>
                <a:cs typeface="Arial" panose="020B0604020202020204" pitchFamily="34" charset="0"/>
              </a:rPr>
              <a:pPr/>
              <a:t>40</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0859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381000" y="685800"/>
            <a:ext cx="6096000" cy="3429000"/>
          </a:xfrm>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4C88C85-433C-481D-B0FA-C97580DAF12E}" type="slidenum">
              <a:rPr lang="en-US" altLang="en-US" sz="1200" smtClean="0">
                <a:latin typeface="Calibri" panose="020F0502020204030204" pitchFamily="34" charset="0"/>
              </a:rPr>
              <a:pPr/>
              <a:t>41</a:t>
            </a:fld>
            <a:endParaRPr lang="en-US" altLang="en-US" sz="1200" smtClean="0">
              <a:latin typeface="Calibri" panose="020F0502020204030204" pitchFamily="34" charset="0"/>
            </a:endParaRPr>
          </a:p>
        </p:txBody>
      </p:sp>
    </p:spTree>
    <p:extLst>
      <p:ext uri="{BB962C8B-B14F-4D97-AF65-F5344CB8AC3E}">
        <p14:creationId xmlns:p14="http://schemas.microsoft.com/office/powerpoint/2010/main" val="189372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381000" y="685800"/>
            <a:ext cx="6096000" cy="3429000"/>
          </a:xfrm>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7885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515B60E-0ED1-464F-9990-522784F2C150}" type="slidenum">
              <a:rPr lang="en-US" altLang="en-US" sz="1200" smtClean="0">
                <a:latin typeface="Calibri" panose="020F0502020204030204" pitchFamily="34" charset="0"/>
                <a:cs typeface="Arial" panose="020B0604020202020204" pitchFamily="34" charset="0"/>
              </a:rPr>
              <a:pPr/>
              <a:t>45</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84298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xfrm>
            <a:off x="381000" y="685800"/>
            <a:ext cx="6096000" cy="3429000"/>
          </a:xfrm>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192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43ABE6D-FD6A-4E97-BC2B-1D63AD6B5A31}" type="slidenum">
              <a:rPr lang="en-US" altLang="en-US" sz="1200" smtClean="0">
                <a:latin typeface="Calibri" panose="020F0502020204030204" pitchFamily="34" charset="0"/>
                <a:cs typeface="Arial" panose="020B0604020202020204" pitchFamily="34" charset="0"/>
              </a:rPr>
              <a:pPr/>
              <a:t>47</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34571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xfrm>
            <a:off x="381000" y="685800"/>
            <a:ext cx="6096000" cy="3429000"/>
          </a:xfrm>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12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63B5DD1-DA05-4EFC-BC13-027866794A49}" type="slidenum">
              <a:rPr lang="en-US" altLang="en-US" sz="1200" smtClean="0">
                <a:latin typeface="Calibri" panose="020F0502020204030204" pitchFamily="34" charset="0"/>
                <a:cs typeface="Arial" panose="020B0604020202020204" pitchFamily="34" charset="0"/>
              </a:rPr>
              <a:pPr/>
              <a:t>4</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1493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381000" y="685800"/>
            <a:ext cx="6096000" cy="3429000"/>
          </a:xfrm>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60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9C8F3EF-AC9E-4265-BECB-AEA9B0B005D3}" type="slidenum">
              <a:rPr lang="en-US" altLang="en-US" sz="1200" smtClean="0">
                <a:latin typeface="Calibri" panose="020F0502020204030204" pitchFamily="34" charset="0"/>
                <a:cs typeface="Arial" panose="020B0604020202020204" pitchFamily="34" charset="0"/>
              </a:rPr>
              <a:pPr/>
              <a:t>50</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38941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xfrm>
            <a:off x="381000" y="685800"/>
            <a:ext cx="6096000" cy="3429000"/>
          </a:xfrm>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8806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14531B9-ADA2-4D73-9723-20EC0DFF2181}" type="slidenum">
              <a:rPr lang="en-US" altLang="en-US" sz="1200" smtClean="0">
                <a:latin typeface="Calibri" panose="020F0502020204030204" pitchFamily="34" charset="0"/>
                <a:cs typeface="Arial" panose="020B0604020202020204" pitchFamily="34" charset="0"/>
              </a:rPr>
              <a:pPr/>
              <a:t>51</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91220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381000" y="685800"/>
            <a:ext cx="6096000" cy="3429000"/>
          </a:xfrm>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B1DB0F5-82F0-48D2-A3F1-37BEBFF83571}" type="slidenum">
              <a:rPr lang="en-US" altLang="en-US" sz="1200" smtClean="0">
                <a:latin typeface="Calibri" panose="020F0502020204030204" pitchFamily="34" charset="0"/>
                <a:cs typeface="Arial" panose="020B0604020202020204" pitchFamily="34" charset="0"/>
              </a:rPr>
              <a:pPr/>
              <a:t>52</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72970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xfrm>
            <a:off x="381000" y="685800"/>
            <a:ext cx="6096000" cy="3429000"/>
          </a:xfrm>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921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4AED1A9-F59C-4593-B5C6-940EDA689881}" type="slidenum">
              <a:rPr lang="en-US" altLang="en-US" sz="1200" smtClean="0">
                <a:latin typeface="Calibri" panose="020F0502020204030204" pitchFamily="34" charset="0"/>
                <a:cs typeface="Arial" panose="020B0604020202020204" pitchFamily="34" charset="0"/>
              </a:rPr>
              <a:pPr/>
              <a:t>53</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48279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381000" y="685800"/>
            <a:ext cx="6096000" cy="3429000"/>
          </a:xfrm>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331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C40670A-DFA1-4930-9F41-7D2ADC743E65}" type="slidenum">
              <a:rPr lang="en-US" altLang="en-US" sz="1200" smtClean="0">
                <a:latin typeface="Calibri" panose="020F0502020204030204" pitchFamily="34" charset="0"/>
                <a:cs typeface="Arial" panose="020B0604020202020204" pitchFamily="34" charset="0"/>
              </a:rPr>
              <a:pPr/>
              <a:t>5</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7913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xfrm>
            <a:off x="381000" y="685800"/>
            <a:ext cx="6096000" cy="3429000"/>
          </a:xfrm>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536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10D40E0-B6E4-445D-B9EE-2B66CC25A791}" type="slidenum">
              <a:rPr lang="en-US" altLang="en-US" sz="1200" smtClean="0">
                <a:latin typeface="Calibri" panose="020F0502020204030204" pitchFamily="34" charset="0"/>
                <a:cs typeface="Arial" panose="020B0604020202020204" pitchFamily="34" charset="0"/>
              </a:rPr>
              <a:pPr/>
              <a:t>6</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032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xfrm>
            <a:off x="381000" y="685800"/>
            <a:ext cx="6096000" cy="3429000"/>
          </a:xfrm>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17412"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31A2C80-81C3-443A-B99A-9ACCBB7EE349}" type="slidenum">
              <a:rPr lang="en-US" altLang="en-US" sz="1200" smtClean="0">
                <a:latin typeface="Calibri" panose="020F0502020204030204" pitchFamily="34" charset="0"/>
                <a:cs typeface="Arial" panose="020B0604020202020204" pitchFamily="34" charset="0"/>
              </a:rPr>
              <a:pPr/>
              <a:t>7</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28428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xfrm>
            <a:off x="381000" y="685800"/>
            <a:ext cx="6096000" cy="3429000"/>
          </a:xfrm>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1400" smtClean="0">
              <a:solidFill>
                <a:schemeClr val="bg1"/>
              </a:solidFill>
              <a:latin typeface="Courier New" panose="02070309020205020404" pitchFamily="49" charset="0"/>
            </a:endParaRPr>
          </a:p>
        </p:txBody>
      </p:sp>
      <p:sp>
        <p:nvSpPr>
          <p:cNvPr id="1946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F3DBFDF-1B5A-452A-9A6A-15E37EF6AD11}" type="slidenum">
              <a:rPr lang="en-US" altLang="en-US" sz="1200" smtClean="0">
                <a:latin typeface="Calibri" panose="020F0502020204030204" pitchFamily="34" charset="0"/>
                <a:cs typeface="Arial" panose="020B0604020202020204" pitchFamily="34" charset="0"/>
              </a:rPr>
              <a:pPr/>
              <a:t>8</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629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381000" y="685800"/>
            <a:ext cx="6096000" cy="3429000"/>
          </a:xfrm>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p>
          <a:p>
            <a:endParaRPr lang="en-US" altLang="en-US" smtClean="0"/>
          </a:p>
        </p:txBody>
      </p:sp>
      <p:sp>
        <p:nvSpPr>
          <p:cNvPr id="21508"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331957D-7E59-40EB-AFD8-2503154CBBE0}" type="slidenum">
              <a:rPr lang="en-US" altLang="en-US" sz="1200" smtClean="0">
                <a:latin typeface="Calibri" panose="020F0502020204030204" pitchFamily="34" charset="0"/>
              </a:rPr>
              <a:pPr/>
              <a:t>9</a:t>
            </a:fld>
            <a:endParaRPr lang="en-US" altLang="en-US" sz="1200" smtClean="0">
              <a:latin typeface="Calibri" panose="020F0502020204030204" pitchFamily="34" charset="0"/>
            </a:endParaRPr>
          </a:p>
        </p:txBody>
      </p:sp>
    </p:spTree>
    <p:extLst>
      <p:ext uri="{BB962C8B-B14F-4D97-AF65-F5344CB8AC3E}">
        <p14:creationId xmlns:p14="http://schemas.microsoft.com/office/powerpoint/2010/main" val="4188546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381000" y="685800"/>
            <a:ext cx="6096000" cy="34290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BB76B09-0E3A-4C44-9CBF-84E45AE4164D}" type="slidenum">
              <a:rPr lang="en-US" altLang="en-US" sz="1200" smtClean="0">
                <a:latin typeface="Calibri" panose="020F0502020204030204" pitchFamily="34" charset="0"/>
                <a:cs typeface="Arial" panose="020B0604020202020204" pitchFamily="34" charset="0"/>
              </a:rPr>
              <a:pPr/>
              <a:t>10</a:t>
            </a:fld>
            <a:endParaRPr lang="en-US" altLang="en-US" sz="1200" smtClean="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70534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lt1"/>
                </a:solidFill>
              </a:rPr>
              <a:t>Session 07</a:t>
            </a:r>
            <a:endParaRPr lang="en-US" sz="4800" b="1" i="0" u="none" strike="noStrike" cap="none" dirty="0">
              <a:solidFill>
                <a:schemeClr val="lt1"/>
              </a:solidFill>
              <a:latin typeface="Arial"/>
              <a:ea typeface="Arial"/>
              <a:cs typeface="Arial"/>
              <a:sym typeface="Arial"/>
            </a:endParaRPr>
          </a:p>
          <a:p>
            <a:pPr marL="0" marR="0" lvl="0" indent="0" algn="ctr" rtl="0">
              <a:spcBef>
                <a:spcPts val="0"/>
              </a:spcBef>
              <a:buSzPct val="25000"/>
              <a:buNone/>
            </a:pPr>
            <a:r>
              <a:rPr lang="en-US" sz="4000" b="1" dirty="0" smtClean="0">
                <a:solidFill>
                  <a:schemeClr val="lt1"/>
                </a:solidFill>
              </a:rPr>
              <a:t>Inheritance </a:t>
            </a:r>
            <a:r>
              <a:rPr lang="en-US" sz="4000" b="1" smtClean="0">
                <a:solidFill>
                  <a:schemeClr val="lt1"/>
                </a:solidFill>
              </a:rPr>
              <a:t>and Polymorphism</a:t>
            </a:r>
            <a:endParaRPr lang="en-US" sz="40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pPr eaLnBrk="1" hangingPunct="1"/>
            <a:r>
              <a:rPr lang="en-US" altLang="en-US" dirty="0" smtClean="0">
                <a:latin typeface="Calibri" panose="020F0502020204030204" pitchFamily="34" charset="0"/>
              </a:rPr>
              <a:t>Multi-level </a:t>
            </a:r>
            <a:r>
              <a:rPr lang="en-US" altLang="en-US" dirty="0" smtClean="0">
                <a:latin typeface="Calibri" panose="020F0502020204030204" pitchFamily="34" charset="0"/>
              </a:rPr>
              <a:t>Hierarchy 3-3</a:t>
            </a:r>
            <a:endParaRPr lang="en-IN" altLang="en-US" dirty="0" smtClean="0">
              <a:latin typeface="Calibri" panose="020F0502020204030204" pitchFamily="34" charset="0"/>
            </a:endParaRPr>
          </a:p>
        </p:txBody>
      </p:sp>
      <p:sp>
        <p:nvSpPr>
          <p:cNvPr id="22531" name="Content Placeholder 2"/>
          <p:cNvSpPr>
            <a:spLocks noGrp="1"/>
          </p:cNvSpPr>
          <p:nvPr>
            <p:ph type="body" idx="1"/>
          </p:nvPr>
        </p:nvSpPr>
        <p:spPr/>
        <p:txBody>
          <a:bodyPr/>
          <a:lstStyle/>
          <a:p>
            <a:r>
              <a:rPr lang="en-US" altLang="en-US" sz="2400">
                <a:latin typeface="Calibri" panose="020F0502020204030204" pitchFamily="34" charset="0"/>
              </a:rPr>
              <a:t>In the code, the </a:t>
            </a:r>
            <a:r>
              <a:rPr lang="en-US" altLang="en-US" sz="2400">
                <a:latin typeface="Courier New" panose="02070309020205020404" pitchFamily="49" charset="0"/>
                <a:cs typeface="Courier New" panose="02070309020205020404" pitchFamily="49" charset="0"/>
              </a:rPr>
              <a:t>Main()</a:t>
            </a:r>
            <a:r>
              <a:rPr lang="en-US" altLang="en-US" sz="2400">
                <a:latin typeface="Calibri" panose="020F0502020204030204" pitchFamily="34" charset="0"/>
              </a:rPr>
              <a:t>method of the class </a:t>
            </a:r>
            <a:r>
              <a:rPr lang="en-US" altLang="en-US" sz="2400" b="1">
                <a:latin typeface="Courier New" panose="02070309020205020404" pitchFamily="49" charset="0"/>
                <a:cs typeface="Courier New" panose="02070309020205020404" pitchFamily="49" charset="0"/>
              </a:rPr>
              <a:t>Dog</a:t>
            </a:r>
            <a:r>
              <a:rPr lang="en-US" altLang="en-US" sz="2400">
                <a:latin typeface="Calibri" panose="020F0502020204030204" pitchFamily="34" charset="0"/>
              </a:rPr>
              <a:t> invokes the methods of the class </a:t>
            </a:r>
            <a:r>
              <a:rPr lang="en-US" altLang="en-US" sz="2400" b="1">
                <a:latin typeface="Courier New" panose="02070309020205020404" pitchFamily="49" charset="0"/>
                <a:cs typeface="Courier New" panose="02070309020205020404" pitchFamily="49" charset="0"/>
              </a:rPr>
              <a:t>Animal</a:t>
            </a:r>
            <a:r>
              <a:rPr lang="en-US" altLang="en-US" sz="2400">
                <a:latin typeface="Calibri" panose="020F0502020204030204" pitchFamily="34" charset="0"/>
                <a:cs typeface="Courier New" panose="02070309020205020404" pitchFamily="49" charset="0"/>
              </a:rPr>
              <a:t>,</a:t>
            </a:r>
            <a:r>
              <a:rPr lang="en-US" altLang="en-US" sz="2400" b="1">
                <a:latin typeface="Calibri" panose="020F0502020204030204" pitchFamily="34" charset="0"/>
                <a:cs typeface="Courier New" panose="02070309020205020404" pitchFamily="49" charset="0"/>
              </a:rPr>
              <a:t> </a:t>
            </a:r>
            <a:r>
              <a:rPr lang="en-US" altLang="en-US" sz="2400" b="1">
                <a:latin typeface="Courier New" panose="02070309020205020404" pitchFamily="49" charset="0"/>
                <a:cs typeface="Courier New" panose="02070309020205020404" pitchFamily="49" charset="0"/>
              </a:rPr>
              <a:t>Mammal</a:t>
            </a:r>
            <a:r>
              <a:rPr lang="en-US" altLang="en-US" sz="2400">
                <a:latin typeface="Calibri" panose="020F0502020204030204" pitchFamily="34" charset="0"/>
                <a:cs typeface="Courier New" panose="02070309020205020404" pitchFamily="49" charset="0"/>
              </a:rPr>
              <a:t>, </a:t>
            </a:r>
            <a:r>
              <a:rPr lang="en-US" altLang="en-US" sz="2400">
                <a:latin typeface="Calibri" panose="020F0502020204030204" pitchFamily="34" charset="0"/>
              </a:rPr>
              <a:t>and</a:t>
            </a:r>
            <a:r>
              <a:rPr lang="en-US" altLang="en-US" sz="2400" b="1">
                <a:latin typeface="Courier New" panose="02070309020205020404" pitchFamily="49" charset="0"/>
                <a:cs typeface="Courier New" panose="02070309020205020404" pitchFamily="49" charset="0"/>
              </a:rPr>
              <a:t> Dog</a:t>
            </a:r>
            <a:r>
              <a:rPr lang="en-US" altLang="en-US" sz="2400">
                <a:latin typeface="Calibri" panose="020F0502020204030204" pitchFamily="34" charset="0"/>
              </a:rPr>
              <a:t>.</a:t>
            </a:r>
          </a:p>
          <a:p>
            <a:endParaRPr lang="en-US" altLang="en-US" sz="2400">
              <a:latin typeface="Calibri" panose="020F0502020204030204" pitchFamily="34" charset="0"/>
            </a:endParaRPr>
          </a:p>
          <a:p>
            <a:endParaRPr lang="en-US" altLang="en-US" sz="2400">
              <a:latin typeface="Calibri" panose="020F0502020204030204" pitchFamily="34" charset="0"/>
            </a:endParaRPr>
          </a:p>
          <a:p>
            <a:pPr lvl="1">
              <a:lnSpc>
                <a:spcPct val="90000"/>
              </a:lnSpc>
            </a:pPr>
            <a:r>
              <a:rPr lang="en-US" altLang="en-US" sz="2000">
                <a:latin typeface="Courier New" panose="02070309020205020404" pitchFamily="49" charset="0"/>
                <a:cs typeface="Courier New" panose="02070309020205020404" pitchFamily="49" charset="0"/>
              </a:rPr>
              <a:t>Every animal eats something.</a:t>
            </a:r>
          </a:p>
          <a:p>
            <a:pPr lvl="1">
              <a:lnSpc>
                <a:spcPct val="90000"/>
              </a:lnSpc>
            </a:pPr>
            <a:r>
              <a:rPr lang="en-US" altLang="en-US" sz="2000">
                <a:latin typeface="Courier New" panose="02070309020205020404" pitchFamily="49" charset="0"/>
                <a:cs typeface="Courier New" panose="02070309020205020404" pitchFamily="49" charset="0"/>
              </a:rPr>
              <a:t>Mammals give birth to young ones.</a:t>
            </a:r>
          </a:p>
          <a:p>
            <a:pPr lvl="1">
              <a:lnSpc>
                <a:spcPct val="90000"/>
              </a:lnSpc>
            </a:pPr>
            <a:r>
              <a:rPr lang="en-US" altLang="en-US" sz="2000">
                <a:latin typeface="Courier New" panose="02070309020205020404" pitchFamily="49" charset="0"/>
                <a:cs typeface="Courier New" panose="02070309020205020404" pitchFamily="49" charset="0"/>
              </a:rPr>
              <a:t>Dog Barks.</a:t>
            </a:r>
          </a:p>
          <a:p>
            <a:pPr>
              <a:buFont typeface="Wingdings" panose="05000000000000000000" pitchFamily="2" charset="2"/>
              <a:buNone/>
            </a:pPr>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22535"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D90F7918-5D78-4B88-9694-DCC64086A978}" type="slidenum">
              <a:rPr lang="en-IN" altLang="en-US" sz="1200">
                <a:solidFill>
                  <a:schemeClr val="bg1"/>
                </a:solidFill>
                <a:latin typeface="Calibri" panose="020F0502020204030204" pitchFamily="34" charset="0"/>
              </a:rPr>
              <a:pPr>
                <a:spcBef>
                  <a:spcPct val="0"/>
                </a:spcBef>
                <a:buClrTx/>
                <a:buSzTx/>
                <a:buFontTx/>
                <a:buNone/>
              </a:pPr>
              <a:t>10</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22536" name="Text Box 4"/>
          <p:cNvSpPr txBox="1">
            <a:spLocks noChangeArrowheads="1"/>
          </p:cNvSpPr>
          <p:nvPr/>
        </p:nvSpPr>
        <p:spPr bwMode="auto">
          <a:xfrm>
            <a:off x="838200" y="19812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831512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p:txBody>
          <a:bodyPr/>
          <a:lstStyle/>
          <a:p>
            <a:pPr eaLnBrk="1" hangingPunct="1"/>
            <a:r>
              <a:rPr lang="en-GB" altLang="en-US" smtClean="0">
                <a:latin typeface="Calibri" panose="020F0502020204030204" pitchFamily="34" charset="0"/>
              </a:rPr>
              <a:t>Implementing Inheritance 1</a:t>
            </a:r>
            <a:r>
              <a:rPr lang="en-US" altLang="en-US" smtClean="0">
                <a:latin typeface="Calibri" panose="020F0502020204030204" pitchFamily="34" charset="0"/>
              </a:rPr>
              <a:t>-3</a:t>
            </a:r>
            <a:endParaRPr lang="en-IN" altLang="en-US" smtClean="0">
              <a:latin typeface="Arial" panose="020B0604020202020204" pitchFamily="34" charset="0"/>
            </a:endParaRPr>
          </a:p>
        </p:txBody>
      </p:sp>
      <p:sp>
        <p:nvSpPr>
          <p:cNvPr id="14339" name="Content Placeholder 2"/>
          <p:cNvSpPr>
            <a:spLocks noGrp="1"/>
          </p:cNvSpPr>
          <p:nvPr>
            <p:ph type="body" idx="1"/>
          </p:nvPr>
        </p:nvSpPr>
        <p:spPr/>
        <p:txBody>
          <a:bodyPr/>
          <a:lstStyle/>
          <a:p>
            <a:pPr>
              <a:defRPr/>
            </a:pPr>
            <a:r>
              <a:rPr lang="en-US" sz="2200" dirty="0">
                <a:latin typeface="Calibri" panose="020F0502020204030204" pitchFamily="34" charset="0"/>
              </a:rPr>
              <a:t>To derive a class from another class in C#, insert a colon after the name of the derived class followed by the name of the base class.</a:t>
            </a:r>
          </a:p>
          <a:p>
            <a:pPr>
              <a:defRPr/>
            </a:pPr>
            <a:r>
              <a:rPr lang="en-US" sz="2200" dirty="0">
                <a:latin typeface="Calibri" panose="020F0502020204030204" pitchFamily="34" charset="0"/>
              </a:rPr>
              <a:t>The derived class can now inherit all non-private methods and attributes of the base class.</a:t>
            </a:r>
            <a:endParaRPr lang="en-GB" sz="2200" dirty="0">
              <a:latin typeface="Calibri" panose="020F0502020204030204" pitchFamily="34" charset="0"/>
            </a:endParaRPr>
          </a:p>
          <a:p>
            <a:pPr>
              <a:defRPr/>
            </a:pPr>
            <a:r>
              <a:rPr lang="en-US" sz="2200" dirty="0">
                <a:latin typeface="Calibri" panose="020F0502020204030204" pitchFamily="34" charset="0"/>
              </a:rPr>
              <a:t>The following syntax is used to inherit a class in C#:</a:t>
            </a:r>
            <a:endParaRPr lang="en-GB" sz="2200" dirty="0">
              <a:latin typeface="Calibri" panose="020F0502020204030204" pitchFamily="34" charset="0"/>
            </a:endParaRPr>
          </a:p>
          <a:p>
            <a:pPr>
              <a:buFont typeface="Wingdings" panose="05000000000000000000" pitchFamily="2" charset="2"/>
              <a:buNone/>
              <a:defRPr/>
            </a:pPr>
            <a:endParaRPr lang="en-US" sz="2400" dirty="0">
              <a:latin typeface="Calibri" panose="020F0502020204030204" pitchFamily="34" charset="0"/>
            </a:endParaRPr>
          </a:p>
          <a:p>
            <a:pPr>
              <a:buFont typeface="Wingdings" panose="05000000000000000000" pitchFamily="2" charset="2"/>
              <a:buNone/>
              <a:defRPr/>
            </a:pPr>
            <a:endParaRPr lang="en-US" sz="2200" dirty="0">
              <a:latin typeface="Courier New" panose="02070309020205020404" pitchFamily="49" charset="0"/>
              <a:cs typeface="Courier New" panose="02070309020205020404" pitchFamily="49" charset="0"/>
            </a:endParaRPr>
          </a:p>
          <a:p>
            <a:pPr>
              <a:buFont typeface="Wingdings" panose="05000000000000000000" pitchFamily="2" charset="2"/>
              <a:buNone/>
              <a:defRPr/>
            </a:pPr>
            <a:endParaRPr lang="en-GB" sz="2200" dirty="0">
              <a:latin typeface="Courier New" panose="02070309020205020404" pitchFamily="49" charset="0"/>
              <a:cs typeface="Courier New" panose="02070309020205020404" pitchFamily="49" charset="0"/>
            </a:endParaRPr>
          </a:p>
          <a:p>
            <a:pPr marL="400050" indent="0">
              <a:buNone/>
              <a:defRPr/>
            </a:pPr>
            <a:r>
              <a:rPr lang="en-US" sz="2400" dirty="0">
                <a:latin typeface="Calibri" panose="020F0502020204030204" pitchFamily="34" charset="0"/>
              </a:rPr>
              <a:t>where,</a:t>
            </a:r>
            <a:endParaRPr lang="en-GB" sz="2400" dirty="0">
              <a:latin typeface="Calibri" panose="020F0502020204030204" pitchFamily="34" charset="0"/>
            </a:endParaRPr>
          </a:p>
          <a:p>
            <a:pPr lvl="1">
              <a:lnSpc>
                <a:spcPct val="90000"/>
              </a:lnSpc>
              <a:defRPr/>
            </a:pPr>
            <a:r>
              <a:rPr lang="en-US" sz="2000" dirty="0" err="1">
                <a:latin typeface="Courier New" panose="02070309020205020404" pitchFamily="49" charset="0"/>
                <a:cs typeface="Courier New" panose="02070309020205020404" pitchFamily="49" charset="0"/>
              </a:rPr>
              <a:t>DerivedClassName</a:t>
            </a:r>
            <a:r>
              <a:rPr lang="en-US" sz="2000" dirty="0">
                <a:latin typeface="Calibri" panose="020F0502020204030204" pitchFamily="34" charset="0"/>
              </a:rPr>
              <a:t>: Is the name of the newly created child class.</a:t>
            </a:r>
            <a:endParaRPr lang="en-GB" sz="2000" dirty="0">
              <a:latin typeface="Calibri" panose="020F0502020204030204" pitchFamily="34" charset="0"/>
            </a:endParaRPr>
          </a:p>
          <a:p>
            <a:pPr lvl="1">
              <a:lnSpc>
                <a:spcPct val="90000"/>
              </a:lnSpc>
              <a:defRPr/>
            </a:pPr>
            <a:r>
              <a:rPr lang="en-US" sz="2000" dirty="0" err="1">
                <a:latin typeface="Courier New" panose="02070309020205020404" pitchFamily="49" charset="0"/>
                <a:cs typeface="Courier New" panose="02070309020205020404" pitchFamily="49" charset="0"/>
              </a:rPr>
              <a:t>BaseClassName</a:t>
            </a:r>
            <a:r>
              <a:rPr lang="en-US" sz="2000" dirty="0">
                <a:latin typeface="Calibri" panose="020F0502020204030204" pitchFamily="34" charset="0"/>
              </a:rPr>
              <a:t>: Is the name of the parent class from which the </a:t>
            </a:r>
          </a:p>
          <a:p>
            <a:pPr marL="2919413" lvl="1" indent="-63500">
              <a:buNone/>
              <a:defRPr/>
            </a:pPr>
            <a:r>
              <a:rPr lang="en-US" sz="2000" dirty="0">
                <a:latin typeface="Calibri" panose="020F0502020204030204" pitchFamily="34" charset="0"/>
              </a:rPr>
              <a:t>current class is inherited.</a:t>
            </a:r>
            <a:endParaRPr lang="en-GB" sz="2000" dirty="0">
              <a:latin typeface="Calibri" panose="020F0502020204030204" pitchFamily="34" charset="0"/>
            </a:endParaRPr>
          </a:p>
        </p:txBody>
      </p:sp>
      <p:sp>
        <p:nvSpPr>
          <p:cNvPr id="2458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BD85360A-6D87-4EC3-B455-E76225576B89}" type="slidenum">
              <a:rPr lang="en-IN" altLang="en-US" sz="1200">
                <a:solidFill>
                  <a:schemeClr val="bg1"/>
                </a:solidFill>
                <a:latin typeface="Calibri" panose="020F0502020204030204" pitchFamily="34" charset="0"/>
              </a:rPr>
              <a:pPr>
                <a:spcBef>
                  <a:spcPct val="0"/>
                </a:spcBef>
                <a:buClrTx/>
                <a:buSzTx/>
                <a:buFontTx/>
                <a:buNone/>
              </a:pPr>
              <a:t>11</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24584" name="Text Box 6"/>
          <p:cNvSpPr txBox="1">
            <a:spLocks noChangeArrowheads="1"/>
          </p:cNvSpPr>
          <p:nvPr/>
        </p:nvSpPr>
        <p:spPr bwMode="auto">
          <a:xfrm>
            <a:off x="2209800" y="3200400"/>
            <a:ext cx="4572000" cy="381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cs typeface="Courier New" panose="02070309020205020404" pitchFamily="49" charset="0"/>
              </a:rPr>
              <a:t>&lt;DerivedClassName&gt;:&lt;BaseClassName&gt; </a:t>
            </a:r>
            <a:r>
              <a:rPr lang="en-US" altLang="en-US" sz="1600">
                <a:latin typeface="Courier New" panose="02070309020205020404" pitchFamily="49" charset="0"/>
              </a:rPr>
              <a:t> </a:t>
            </a:r>
          </a:p>
        </p:txBody>
      </p:sp>
      <p:sp>
        <p:nvSpPr>
          <p:cNvPr id="24585" name="Text Box 4"/>
          <p:cNvSpPr txBox="1">
            <a:spLocks noChangeArrowheads="1"/>
          </p:cNvSpPr>
          <p:nvPr/>
        </p:nvSpPr>
        <p:spPr bwMode="auto">
          <a:xfrm>
            <a:off x="2209800" y="26670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523051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2"/>
          <p:cNvSpPr>
            <a:spLocks noGrp="1"/>
          </p:cNvSpPr>
          <p:nvPr>
            <p:ph type="title"/>
          </p:nvPr>
        </p:nvSpPr>
        <p:spPr/>
        <p:txBody>
          <a:bodyPr/>
          <a:lstStyle/>
          <a:p>
            <a:pPr eaLnBrk="1" hangingPunct="1"/>
            <a:r>
              <a:rPr lang="en-GB" altLang="en-US" smtClean="0">
                <a:latin typeface="Calibri" panose="020F0502020204030204" pitchFamily="34" charset="0"/>
              </a:rPr>
              <a:t>Implementing Inheritance 2</a:t>
            </a:r>
            <a:r>
              <a:rPr lang="en-US" altLang="en-US" smtClean="0">
                <a:latin typeface="Calibri" panose="020F0502020204030204" pitchFamily="34" charset="0"/>
              </a:rPr>
              <a:t>-3</a:t>
            </a:r>
            <a:endParaRPr lang="en-IN" altLang="en-US" smtClean="0">
              <a:latin typeface="Arial" panose="020B0604020202020204" pitchFamily="34" charset="0"/>
            </a:endParaRPr>
          </a:p>
        </p:txBody>
      </p:sp>
      <p:sp>
        <p:nvSpPr>
          <p:cNvPr id="26627" name="Content Placeholder 2"/>
          <p:cNvSpPr>
            <a:spLocks noGrp="1"/>
          </p:cNvSpPr>
          <p:nvPr>
            <p:ph type="body" idx="1"/>
          </p:nvPr>
        </p:nvSpPr>
        <p:spPr/>
        <p:txBody>
          <a:bodyPr/>
          <a:lstStyle/>
          <a:p>
            <a:pPr>
              <a:defRPr/>
            </a:pPr>
            <a:r>
              <a:rPr lang="en-US" sz="2000" dirty="0">
                <a:latin typeface="Calibri" panose="020F0502020204030204" pitchFamily="34" charset="0"/>
              </a:rPr>
              <a:t>The following syntax is used to invoke a method of the base class:</a:t>
            </a:r>
          </a:p>
          <a:p>
            <a:pPr>
              <a:buFont typeface="Wingdings" panose="05000000000000000000" pitchFamily="2" charset="2"/>
              <a:buNone/>
              <a:defRPr/>
            </a:pPr>
            <a:endParaRPr lang="en-US" sz="1600" dirty="0">
              <a:latin typeface="Calibri" panose="020F0502020204030204" pitchFamily="34" charset="0"/>
            </a:endParaRPr>
          </a:p>
          <a:p>
            <a:pPr>
              <a:buFont typeface="Wingdings" panose="05000000000000000000" pitchFamily="2" charset="2"/>
              <a:buNone/>
              <a:defRPr/>
            </a:pPr>
            <a:r>
              <a:rPr lang="en-US" sz="1600" dirty="0">
                <a:latin typeface="Courier New" panose="02070309020205020404" pitchFamily="49" charset="0"/>
                <a:cs typeface="Courier New" panose="02070309020205020404" pitchFamily="49" charset="0"/>
              </a:rPr>
              <a:t>             </a:t>
            </a:r>
            <a:endParaRPr lang="en-GB" sz="1600" dirty="0">
              <a:latin typeface="Courier New" panose="02070309020205020404" pitchFamily="49" charset="0"/>
              <a:cs typeface="Courier New" panose="02070309020205020404" pitchFamily="49" charset="0"/>
            </a:endParaRPr>
          </a:p>
          <a:p>
            <a:pPr marL="400050" indent="0">
              <a:buNone/>
              <a:defRPr/>
            </a:pPr>
            <a:r>
              <a:rPr lang="en-US" sz="2000" dirty="0">
                <a:latin typeface="Calibri" panose="020F0502020204030204" pitchFamily="34" charset="0"/>
              </a:rPr>
              <a:t>where,</a:t>
            </a:r>
            <a:endParaRPr lang="en-GB" sz="2000" dirty="0">
              <a:latin typeface="Calibri" panose="020F0502020204030204" pitchFamily="34" charset="0"/>
            </a:endParaRPr>
          </a:p>
          <a:p>
            <a:pPr lvl="1">
              <a:defRPr/>
            </a:pPr>
            <a:r>
              <a:rPr lang="en-US" sz="1500" dirty="0" err="1">
                <a:latin typeface="Courier New" panose="02070309020205020404" pitchFamily="49" charset="0"/>
                <a:cs typeface="Courier New" panose="02070309020205020404" pitchFamily="49" charset="0"/>
              </a:rPr>
              <a:t>objectName</a:t>
            </a:r>
            <a:r>
              <a:rPr lang="en-US" sz="1500" dirty="0">
                <a:latin typeface="Calibri" panose="020F0502020204030204" pitchFamily="34" charset="0"/>
              </a:rPr>
              <a:t>: Is the object of the base class.</a:t>
            </a:r>
            <a:endParaRPr lang="en-GB" sz="1500" dirty="0">
              <a:latin typeface="Calibri" panose="020F0502020204030204" pitchFamily="34" charset="0"/>
            </a:endParaRPr>
          </a:p>
          <a:p>
            <a:pPr lvl="1">
              <a:defRPr/>
            </a:pPr>
            <a:r>
              <a:rPr lang="en-US" sz="1500" dirty="0" err="1">
                <a:latin typeface="Courier New" panose="02070309020205020404" pitchFamily="49" charset="0"/>
                <a:cs typeface="Courier New" panose="02070309020205020404" pitchFamily="49" charset="0"/>
              </a:rPr>
              <a:t>MethodName</a:t>
            </a:r>
            <a:r>
              <a:rPr lang="en-US" sz="1500" dirty="0">
                <a:latin typeface="Calibri" panose="020F0502020204030204" pitchFamily="34" charset="0"/>
              </a:rPr>
              <a:t>: Is the name of the method of the base class.</a:t>
            </a:r>
            <a:endParaRPr lang="en-GB" sz="1500" dirty="0">
              <a:latin typeface="Calibri" panose="020F0502020204030204" pitchFamily="34" charset="0"/>
            </a:endParaRPr>
          </a:p>
          <a:p>
            <a:pPr>
              <a:defRPr/>
            </a:pPr>
            <a:r>
              <a:rPr lang="en-US" sz="1800" dirty="0">
                <a:latin typeface="Calibri" panose="020F0502020204030204" pitchFamily="34" charset="0"/>
              </a:rPr>
              <a:t>The following code demonstrates how to derive a class from another existing class and inherit methods from the base class:</a:t>
            </a:r>
            <a:endParaRPr lang="en-GB" sz="1800" dirty="0">
              <a:latin typeface="Calibri" panose="020F0502020204030204" pitchFamily="34" charset="0"/>
            </a:endParaRPr>
          </a:p>
          <a:p>
            <a:pPr>
              <a:buFont typeface="Wingdings" panose="05000000000000000000" pitchFamily="2" charset="2"/>
              <a:buNone/>
              <a:defRPr/>
            </a:pPr>
            <a:endParaRPr lang="en-GB" sz="2400" dirty="0">
              <a:latin typeface="Calibri" panose="020F0502020204030204" pitchFamily="34" charset="0"/>
            </a:endParaRPr>
          </a:p>
        </p:txBody>
      </p:sp>
      <p:sp>
        <p:nvSpPr>
          <p:cNvPr id="26631"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2C7DBE14-F0B4-4F8A-96A9-E18BFDACF14E}" type="slidenum">
              <a:rPr lang="en-IN" altLang="en-US" sz="1200">
                <a:solidFill>
                  <a:schemeClr val="bg1"/>
                </a:solidFill>
                <a:latin typeface="Calibri" panose="020F0502020204030204" pitchFamily="34" charset="0"/>
              </a:rPr>
              <a:pPr>
                <a:spcBef>
                  <a:spcPct val="0"/>
                </a:spcBef>
                <a:buClrTx/>
                <a:buSzTx/>
                <a:buFontTx/>
                <a:buNone/>
              </a:pPr>
              <a:t>12</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9" name="Text Box 6"/>
          <p:cNvSpPr txBox="1">
            <a:spLocks noChangeArrowheads="1"/>
          </p:cNvSpPr>
          <p:nvPr/>
        </p:nvSpPr>
        <p:spPr bwMode="auto">
          <a:xfrm>
            <a:off x="2209800" y="3581400"/>
            <a:ext cx="7239000" cy="28194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defRPr/>
            </a:pPr>
            <a:r>
              <a:rPr lang="en-US" sz="800" dirty="0">
                <a:latin typeface="Courier New"/>
                <a:ea typeface="Calibri"/>
                <a:cs typeface="Times New Roman"/>
              </a:rPr>
              <a:t>class Animal</a:t>
            </a:r>
            <a:endParaRPr lang="en-US" sz="800" dirty="0">
              <a:latin typeface="Calibri"/>
              <a:ea typeface="Calibri"/>
              <a:cs typeface="Times New Roman"/>
            </a:endParaRPr>
          </a:p>
          <a:p>
            <a:pPr>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a:latin typeface="Courier New"/>
                <a:ea typeface="Calibri"/>
                <a:cs typeface="Times New Roman"/>
              </a:rPr>
              <a:t>public </a:t>
            </a:r>
            <a:r>
              <a:rPr lang="en-US" sz="800" dirty="0" err="1">
                <a:latin typeface="Courier New"/>
                <a:ea typeface="Calibri"/>
                <a:cs typeface="Times New Roman"/>
              </a:rPr>
              <a:t>voidEat</a:t>
            </a: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err="1">
                <a:latin typeface="Courier New"/>
                <a:ea typeface="Calibri"/>
                <a:cs typeface="Times New Roman"/>
              </a:rPr>
              <a:t>Console.WriteLine</a:t>
            </a:r>
            <a:r>
              <a:rPr lang="en-US" sz="800" dirty="0">
                <a:latin typeface="Courier New"/>
                <a:ea typeface="Calibri"/>
                <a:cs typeface="Times New Roman"/>
              </a:rPr>
              <a:t>("</a:t>
            </a:r>
            <a:r>
              <a:rPr lang="en-US" sz="800" dirty="0" err="1">
                <a:latin typeface="Courier New"/>
                <a:ea typeface="Calibri"/>
                <a:cs typeface="Times New Roman"/>
              </a:rPr>
              <a:t>Everyanimaleatssomething</a:t>
            </a: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err="1">
                <a:latin typeface="Courier New"/>
                <a:ea typeface="Calibri"/>
                <a:cs typeface="Times New Roman"/>
              </a:rPr>
              <a:t>publicvoidDoSomething</a:t>
            </a: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err="1">
                <a:latin typeface="Courier New"/>
                <a:ea typeface="Calibri"/>
                <a:cs typeface="Times New Roman"/>
              </a:rPr>
              <a:t>Console.WriteLine</a:t>
            </a:r>
            <a:r>
              <a:rPr lang="en-US" sz="800" dirty="0">
                <a:latin typeface="Courier New"/>
                <a:ea typeface="Calibri"/>
                <a:cs typeface="Times New Roman"/>
              </a:rPr>
              <a:t>("</a:t>
            </a:r>
            <a:r>
              <a:rPr lang="en-US" sz="800" dirty="0" err="1">
                <a:latin typeface="Courier New"/>
                <a:ea typeface="Calibri"/>
                <a:cs typeface="Times New Roman"/>
              </a:rPr>
              <a:t>Everyanimaldoessomething</a:t>
            </a:r>
            <a:r>
              <a:rPr lang="en-US" sz="800" dirty="0">
                <a:latin typeface="Courier New"/>
                <a:ea typeface="Calibri"/>
                <a:cs typeface="Times New Roman"/>
              </a:rPr>
              <a:t>.");</a:t>
            </a:r>
            <a:endParaRPr lang="en-US" sz="800" dirty="0">
              <a:latin typeface="Calibri"/>
              <a:ea typeface="Calibri"/>
              <a:cs typeface="Times New Roman"/>
            </a:endParaRPr>
          </a:p>
          <a:p>
            <a:pPr indent="40005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a:lnSpc>
                <a:spcPts val="1105"/>
              </a:lnSpc>
              <a:defRPr/>
            </a:pPr>
            <a:r>
              <a:rPr lang="en-US" sz="800" dirty="0">
                <a:latin typeface="Courier New"/>
                <a:ea typeface="Calibri"/>
                <a:cs typeface="Times New Roman"/>
              </a:rPr>
              <a:t>class </a:t>
            </a:r>
            <a:r>
              <a:rPr lang="en-US" sz="800" dirty="0" err="1">
                <a:latin typeface="Courier New"/>
                <a:ea typeface="Calibri"/>
                <a:cs typeface="Times New Roman"/>
              </a:rPr>
              <a:t>Cat:Animal</a:t>
            </a:r>
            <a:endParaRPr lang="en-US" sz="800" dirty="0">
              <a:latin typeface="Calibri"/>
              <a:ea typeface="Calibri"/>
              <a:cs typeface="Times New Roman"/>
            </a:endParaRPr>
          </a:p>
          <a:p>
            <a:pPr>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57200">
              <a:lnSpc>
                <a:spcPts val="1105"/>
              </a:lnSpc>
              <a:defRPr/>
            </a:pPr>
            <a:r>
              <a:rPr lang="en-US" sz="800" dirty="0">
                <a:latin typeface="Courier New"/>
                <a:ea typeface="Calibri"/>
                <a:cs typeface="Times New Roman"/>
              </a:rPr>
              <a:t>static </a:t>
            </a:r>
            <a:r>
              <a:rPr lang="en-US" sz="800" dirty="0" err="1">
                <a:latin typeface="Courier New"/>
                <a:ea typeface="Calibri"/>
                <a:cs typeface="Times New Roman"/>
              </a:rPr>
              <a:t>voidMain</a:t>
            </a:r>
            <a:r>
              <a:rPr lang="en-US" sz="800" dirty="0">
                <a:latin typeface="Courier New"/>
                <a:ea typeface="Calibri"/>
                <a:cs typeface="Times New Roman"/>
              </a:rPr>
              <a:t>(String[]</a:t>
            </a:r>
            <a:r>
              <a:rPr lang="en-US" sz="800" dirty="0" err="1">
                <a:latin typeface="Courier New"/>
                <a:ea typeface="Calibri"/>
                <a:cs typeface="Times New Roman"/>
              </a:rPr>
              <a:t>args</a:t>
            </a:r>
            <a:r>
              <a:rPr lang="en-US" sz="800" dirty="0">
                <a:latin typeface="Courier New"/>
                <a:ea typeface="Calibri"/>
                <a:cs typeface="Times New Roman"/>
              </a:rPr>
              <a:t>)</a:t>
            </a:r>
            <a:endParaRPr lang="en-US" sz="800" dirty="0">
              <a:latin typeface="Calibri"/>
              <a:ea typeface="Calibri"/>
              <a:cs typeface="Times New Roman"/>
            </a:endParaRPr>
          </a:p>
          <a:p>
            <a:pPr indent="45720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indent="457200">
              <a:lnSpc>
                <a:spcPts val="1105"/>
              </a:lnSpc>
              <a:defRPr/>
            </a:pPr>
            <a:r>
              <a:rPr lang="en-US" sz="800" dirty="0">
                <a:latin typeface="Courier New"/>
                <a:ea typeface="Calibri"/>
                <a:cs typeface="Times New Roman"/>
              </a:rPr>
              <a:t>Cat </a:t>
            </a:r>
            <a:r>
              <a:rPr lang="en-US" sz="800" dirty="0" err="1">
                <a:latin typeface="Courier New"/>
                <a:ea typeface="Calibri"/>
                <a:cs typeface="Times New Roman"/>
              </a:rPr>
              <a:t>objCat</a:t>
            </a:r>
            <a:r>
              <a:rPr lang="en-US" sz="800" dirty="0">
                <a:latin typeface="Courier New"/>
                <a:ea typeface="Calibri"/>
                <a:cs typeface="Times New Roman"/>
              </a:rPr>
              <a:t>=new Cat();</a:t>
            </a:r>
            <a:endParaRPr lang="en-US" sz="800" dirty="0">
              <a:latin typeface="Calibri"/>
              <a:ea typeface="Calibri"/>
              <a:cs typeface="Times New Roman"/>
            </a:endParaRPr>
          </a:p>
          <a:p>
            <a:pPr indent="457200">
              <a:lnSpc>
                <a:spcPts val="1105"/>
              </a:lnSpc>
              <a:defRPr/>
            </a:pPr>
            <a:r>
              <a:rPr lang="en-US" sz="800" dirty="0" err="1">
                <a:latin typeface="Courier New"/>
                <a:ea typeface="Calibri"/>
                <a:cs typeface="Times New Roman"/>
              </a:rPr>
              <a:t>objCat.Eat</a:t>
            </a:r>
            <a:r>
              <a:rPr lang="en-US" sz="800" dirty="0">
                <a:latin typeface="Courier New"/>
                <a:ea typeface="Calibri"/>
                <a:cs typeface="Times New Roman"/>
              </a:rPr>
              <a:t>();</a:t>
            </a:r>
            <a:endParaRPr lang="en-US" sz="800" dirty="0">
              <a:latin typeface="Calibri"/>
              <a:ea typeface="Calibri"/>
              <a:cs typeface="Times New Roman"/>
            </a:endParaRPr>
          </a:p>
          <a:p>
            <a:pPr indent="457200">
              <a:lnSpc>
                <a:spcPts val="1105"/>
              </a:lnSpc>
              <a:defRPr/>
            </a:pPr>
            <a:r>
              <a:rPr lang="en-US" sz="800" dirty="0" err="1">
                <a:latin typeface="Courier New"/>
                <a:ea typeface="Calibri"/>
                <a:cs typeface="Times New Roman"/>
              </a:rPr>
              <a:t>objCat.DoSomething</a:t>
            </a:r>
            <a:r>
              <a:rPr lang="en-US" sz="800" dirty="0">
                <a:latin typeface="Courier New"/>
                <a:ea typeface="Calibri"/>
                <a:cs typeface="Times New Roman"/>
              </a:rPr>
              <a:t>();</a:t>
            </a:r>
            <a:endParaRPr lang="en-US" sz="800" dirty="0">
              <a:latin typeface="Calibri"/>
              <a:ea typeface="Calibri"/>
              <a:cs typeface="Times New Roman"/>
            </a:endParaRPr>
          </a:p>
          <a:p>
            <a:pPr indent="457200">
              <a:lnSpc>
                <a:spcPts val="1105"/>
              </a:lnSpc>
              <a:defRPr/>
            </a:pPr>
            <a:r>
              <a:rPr lang="en-US" sz="800" dirty="0">
                <a:latin typeface="Courier New"/>
                <a:ea typeface="Calibri"/>
                <a:cs typeface="Times New Roman"/>
              </a:rPr>
              <a:t>}</a:t>
            </a:r>
            <a:endParaRPr lang="en-US" sz="800" dirty="0">
              <a:latin typeface="Calibri"/>
              <a:ea typeface="Calibri"/>
              <a:cs typeface="Times New Roman"/>
            </a:endParaRPr>
          </a:p>
          <a:p>
            <a:pPr>
              <a:lnSpc>
                <a:spcPct val="115000"/>
              </a:lnSpc>
              <a:defRPr/>
            </a:pPr>
            <a:r>
              <a:rPr lang="en-US" sz="800" dirty="0">
                <a:latin typeface="Courier New"/>
                <a:ea typeface="Calibri"/>
                <a:cs typeface="Times New Roman"/>
              </a:rPr>
              <a:t>}</a:t>
            </a:r>
            <a:endParaRPr lang="en-US" sz="800" dirty="0">
              <a:latin typeface="Calibri"/>
              <a:ea typeface="Calibri"/>
              <a:cs typeface="Times New Roman"/>
            </a:endParaRPr>
          </a:p>
          <a:p>
            <a:pPr eaLnBrk="1" hangingPunct="1">
              <a:lnSpc>
                <a:spcPct val="70000"/>
              </a:lnSpc>
              <a:spcBef>
                <a:spcPct val="50000"/>
              </a:spcBef>
              <a:defRPr/>
            </a:pPr>
            <a:endParaRPr lang="en-US" sz="1600" dirty="0"/>
          </a:p>
          <a:p>
            <a:pPr eaLnBrk="1" hangingPunct="1">
              <a:lnSpc>
                <a:spcPct val="70000"/>
              </a:lnSpc>
              <a:spcBef>
                <a:spcPct val="50000"/>
              </a:spcBef>
              <a:defRPr/>
            </a:pPr>
            <a:r>
              <a:rPr lang="en-US" sz="1600" dirty="0"/>
              <a:t> </a:t>
            </a:r>
          </a:p>
        </p:txBody>
      </p:sp>
      <p:sp>
        <p:nvSpPr>
          <p:cNvPr id="26633" name="Text Box 6"/>
          <p:cNvSpPr txBox="1">
            <a:spLocks noChangeArrowheads="1"/>
          </p:cNvSpPr>
          <p:nvPr/>
        </p:nvSpPr>
        <p:spPr bwMode="auto">
          <a:xfrm>
            <a:off x="3810000" y="1219200"/>
            <a:ext cx="4267200" cy="381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nSpc>
                <a:spcPts val="1100"/>
              </a:lnSpc>
              <a:spcBef>
                <a:spcPct val="0"/>
              </a:spcBef>
              <a:buClrTx/>
              <a:buSzTx/>
              <a:buNone/>
            </a:pPr>
            <a:r>
              <a:rPr lang="en-US" altLang="en-US" sz="1600" dirty="0">
                <a:latin typeface="Courier New" panose="02070309020205020404" pitchFamily="49" charset="0"/>
                <a:cs typeface="Courier New" panose="02070309020205020404" pitchFamily="49" charset="0"/>
              </a:rPr>
              <a:t>&lt;</a:t>
            </a:r>
            <a:r>
              <a:rPr lang="en-US" altLang="en-US" sz="1600" dirty="0" err="1">
                <a:latin typeface="Courier New" panose="02070309020205020404" pitchFamily="49" charset="0"/>
                <a:cs typeface="Courier New" panose="02070309020205020404" pitchFamily="49" charset="0"/>
              </a:rPr>
              <a:t>objectName</a:t>
            </a:r>
            <a:r>
              <a:rPr lang="en-US" altLang="en-US" sz="1600" dirty="0">
                <a:latin typeface="Courier New" panose="02070309020205020404" pitchFamily="49" charset="0"/>
                <a:cs typeface="Courier New" panose="02070309020205020404" pitchFamily="49" charset="0"/>
              </a:rPr>
              <a:t>&gt;.&lt;</a:t>
            </a:r>
            <a:r>
              <a:rPr lang="en-US" altLang="en-US" sz="1600" dirty="0" err="1">
                <a:latin typeface="Courier New" panose="02070309020205020404" pitchFamily="49" charset="0"/>
                <a:cs typeface="Courier New" panose="02070309020205020404" pitchFamily="49" charset="0"/>
              </a:rPr>
              <a:t>MethodName</a:t>
            </a:r>
            <a:r>
              <a:rPr lang="en-US" altLang="en-US" sz="1600" dirty="0" smtClean="0">
                <a:latin typeface="Courier New" panose="02070309020205020404" pitchFamily="49" charset="0"/>
                <a:cs typeface="Courier New" panose="02070309020205020404" pitchFamily="49" charset="0"/>
              </a:rPr>
              <a:t>&gt;;</a:t>
            </a:r>
            <a:r>
              <a:rPr lang="en-US" altLang="en-US" sz="1600" dirty="0">
                <a:latin typeface="Courier New" panose="02070309020205020404" pitchFamily="49" charset="0"/>
              </a:rPr>
              <a:t> </a:t>
            </a:r>
          </a:p>
        </p:txBody>
      </p:sp>
      <p:sp>
        <p:nvSpPr>
          <p:cNvPr id="26634" name="Text Box 4"/>
          <p:cNvSpPr txBox="1">
            <a:spLocks noChangeArrowheads="1"/>
          </p:cNvSpPr>
          <p:nvPr/>
        </p:nvSpPr>
        <p:spPr bwMode="auto">
          <a:xfrm>
            <a:off x="2209800" y="12001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
        <p:nvSpPr>
          <p:cNvPr id="26635" name="Text Box 4"/>
          <p:cNvSpPr txBox="1">
            <a:spLocks noChangeArrowheads="1"/>
          </p:cNvSpPr>
          <p:nvPr/>
        </p:nvSpPr>
        <p:spPr bwMode="auto">
          <a:xfrm>
            <a:off x="2209800" y="3184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301010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2"/>
          <p:cNvSpPr>
            <a:spLocks noGrp="1"/>
          </p:cNvSpPr>
          <p:nvPr>
            <p:ph type="title"/>
          </p:nvPr>
        </p:nvSpPr>
        <p:spPr/>
        <p:txBody>
          <a:bodyPr/>
          <a:lstStyle/>
          <a:p>
            <a:pPr eaLnBrk="1" hangingPunct="1"/>
            <a:r>
              <a:rPr lang="en-GB" altLang="en-US" smtClean="0">
                <a:latin typeface="Calibri" panose="020F0502020204030204" pitchFamily="34" charset="0"/>
              </a:rPr>
              <a:t>Implementing Inheritance 3</a:t>
            </a:r>
            <a:r>
              <a:rPr lang="en-US" altLang="en-US" smtClean="0">
                <a:latin typeface="Calibri" panose="020F0502020204030204" pitchFamily="34" charset="0"/>
              </a:rPr>
              <a:t>-3</a:t>
            </a:r>
            <a:endParaRPr lang="en-IN" altLang="en-US" smtClean="0">
              <a:latin typeface="Arial" panose="020B0604020202020204" pitchFamily="34" charset="0"/>
            </a:endParaRPr>
          </a:p>
        </p:txBody>
      </p:sp>
      <p:sp>
        <p:nvSpPr>
          <p:cNvPr id="28675"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The class</a:t>
            </a:r>
            <a:r>
              <a:rPr lang="en-US" altLang="en-US" sz="2000">
                <a:latin typeface="Calibri" panose="020F0502020204030204" pitchFamily="34" charset="0"/>
                <a:cs typeface="Courier New" panose="02070309020205020404" pitchFamily="49" charset="0"/>
              </a:rPr>
              <a:t>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consists</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of two methods,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and </a:t>
            </a:r>
            <a:r>
              <a:rPr lang="en-US" altLang="en-US" sz="2000" b="1">
                <a:latin typeface="Courier New" panose="02070309020205020404" pitchFamily="49" charset="0"/>
                <a:cs typeface="Courier New" panose="02070309020205020404" pitchFamily="49" charset="0"/>
              </a:rPr>
              <a:t>DoSomething()</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The class </a:t>
            </a:r>
            <a:r>
              <a:rPr lang="en-US" altLang="en-US" sz="2000" b="1">
                <a:latin typeface="Courier New" panose="02070309020205020404" pitchFamily="49" charset="0"/>
                <a:cs typeface="Courier New" panose="02070309020205020404" pitchFamily="49" charset="0"/>
              </a:rPr>
              <a:t>Cat</a:t>
            </a:r>
            <a:r>
              <a:rPr lang="en-US" altLang="en-US" sz="2000">
                <a:latin typeface="Calibri" panose="020F0502020204030204" pitchFamily="34" charset="0"/>
              </a:rPr>
              <a:t> is inherited from 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a:t>
            </a:r>
            <a:r>
              <a:rPr lang="en-US" altLang="en-US" sz="2000">
                <a:latin typeface="Calibri" panose="020F0502020204030204" pitchFamily="34" charset="0"/>
                <a:cs typeface="Courier New" panose="02070309020205020404" pitchFamily="49" charset="0"/>
              </a:rPr>
              <a:t> </a:t>
            </a:r>
          </a:p>
          <a:p>
            <a:pPr lvl="1"/>
            <a:r>
              <a:rPr lang="en-US" altLang="en-US" sz="2000">
                <a:latin typeface="Calibri" panose="020F0502020204030204" pitchFamily="34" charset="0"/>
              </a:rPr>
              <a:t>The instance of the class </a:t>
            </a:r>
            <a:r>
              <a:rPr lang="en-US" altLang="en-US" sz="2000" b="1">
                <a:latin typeface="Courier New" panose="02070309020205020404" pitchFamily="49" charset="0"/>
                <a:cs typeface="Courier New" panose="02070309020205020404" pitchFamily="49" charset="0"/>
              </a:rPr>
              <a:t>Cat</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is created and it invokes the two methods defined in 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a:t>
            </a:r>
            <a:r>
              <a:rPr lang="en-US" altLang="en-US" sz="2000" b="1">
                <a:latin typeface="Courier New" panose="02070309020205020404" pitchFamily="49" charset="0"/>
                <a:cs typeface="Courier New" panose="02070309020205020404" pitchFamily="49" charset="0"/>
              </a:rPr>
              <a:t> </a:t>
            </a:r>
          </a:p>
          <a:p>
            <a:pPr lvl="1"/>
            <a:r>
              <a:rPr lang="en-US" altLang="en-US" sz="2000">
                <a:latin typeface="Calibri" panose="020F0502020204030204" pitchFamily="34" charset="0"/>
              </a:rPr>
              <a:t>Even though an instance of the derived class is created, it is the methods of the base class that are invoked because these methods are not implemented again in the derived class. </a:t>
            </a:r>
          </a:p>
          <a:p>
            <a:pPr lvl="1"/>
            <a:r>
              <a:rPr lang="en-US" altLang="en-US" sz="2000">
                <a:latin typeface="Calibri" panose="020F0502020204030204" pitchFamily="34" charset="0"/>
              </a:rPr>
              <a:t>When the instance of the class </a:t>
            </a:r>
            <a:r>
              <a:rPr lang="en-US" altLang="en-US" sz="2000" b="1">
                <a:latin typeface="Courier New" panose="02070309020205020404" pitchFamily="49" charset="0"/>
                <a:cs typeface="Courier New" panose="02070309020205020404" pitchFamily="49" charset="0"/>
              </a:rPr>
              <a:t>Cat</a:t>
            </a:r>
            <a:r>
              <a:rPr lang="en-US" altLang="en-US" sz="2000">
                <a:latin typeface="Calibri" panose="020F0502020204030204" pitchFamily="34" charset="0"/>
              </a:rPr>
              <a:t> invokes the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and </a:t>
            </a:r>
            <a:r>
              <a:rPr lang="en-US" altLang="en-US" sz="2000" b="1">
                <a:latin typeface="Courier New" panose="02070309020205020404" pitchFamily="49" charset="0"/>
                <a:cs typeface="Courier New" panose="02070309020205020404" pitchFamily="49" charset="0"/>
              </a:rPr>
              <a:t>DoSomething()</a:t>
            </a:r>
            <a:r>
              <a:rPr lang="en-US" altLang="en-US" sz="2000">
                <a:latin typeface="Calibri" panose="020F0502020204030204" pitchFamily="34" charset="0"/>
              </a:rPr>
              <a:t>methods, the statements in the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and </a:t>
            </a:r>
            <a:r>
              <a:rPr lang="en-US" altLang="en-US" sz="2000" b="1">
                <a:latin typeface="Courier New" panose="02070309020205020404" pitchFamily="49" charset="0"/>
                <a:cs typeface="Courier New" panose="02070309020205020404" pitchFamily="49" charset="0"/>
              </a:rPr>
              <a:t>DoSomething()</a:t>
            </a:r>
            <a:r>
              <a:rPr lang="en-US" altLang="en-US" sz="2000">
                <a:latin typeface="Calibri" panose="020F0502020204030204" pitchFamily="34" charset="0"/>
              </a:rPr>
              <a:t>methods of the base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are executed.</a:t>
            </a:r>
          </a:p>
          <a:p>
            <a:endParaRPr lang="en-GB" altLang="en-US" sz="1800">
              <a:latin typeface="Calibri" panose="020F0502020204030204" pitchFamily="34" charset="0"/>
            </a:endParaRPr>
          </a:p>
          <a:p>
            <a:endParaRPr lang="en-GB" altLang="en-US" sz="1800">
              <a:latin typeface="Calibri" panose="020F0502020204030204" pitchFamily="34" charset="0"/>
            </a:endParaRPr>
          </a:p>
          <a:p>
            <a:pPr lvl="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Every animal eats something.</a:t>
            </a:r>
            <a:endParaRPr lang="en-GB" altLang="en-US" sz="1800">
              <a:latin typeface="Courier New" panose="02070309020205020404" pitchFamily="49" charset="0"/>
              <a:cs typeface="Courier New" panose="02070309020205020404" pitchFamily="49" charset="0"/>
            </a:endParaRPr>
          </a:p>
          <a:p>
            <a:pPr lvl="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Every animal does something.</a:t>
            </a:r>
            <a:endParaRPr lang="en-GB" altLang="en-US" sz="1800">
              <a:latin typeface="Courier New" panose="02070309020205020404" pitchFamily="49" charset="0"/>
              <a:cs typeface="Courier New" panose="02070309020205020404" pitchFamily="49" charset="0"/>
            </a:endParaRPr>
          </a:p>
        </p:txBody>
      </p:sp>
      <p:sp>
        <p:nvSpPr>
          <p:cNvPr id="2867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A8510DE2-3161-4EF8-A554-9F67D163D350}" type="slidenum">
              <a:rPr lang="en-IN" altLang="en-US" sz="1200">
                <a:solidFill>
                  <a:schemeClr val="bg1"/>
                </a:solidFill>
                <a:latin typeface="Calibri" panose="020F0502020204030204" pitchFamily="34" charset="0"/>
              </a:rPr>
              <a:pPr>
                <a:spcBef>
                  <a:spcPct val="0"/>
                </a:spcBef>
                <a:buClrTx/>
                <a:buSzTx/>
                <a:buFontTx/>
                <a:buNone/>
              </a:pPr>
              <a:t>13</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28680" name="Text Box 4"/>
          <p:cNvSpPr txBox="1">
            <a:spLocks noChangeArrowheads="1"/>
          </p:cNvSpPr>
          <p:nvPr/>
        </p:nvSpPr>
        <p:spPr bwMode="auto">
          <a:xfrm>
            <a:off x="990600" y="36576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1578365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protected</a:t>
            </a:r>
            <a:r>
              <a:rPr lang="en-US" altLang="en-US" smtClean="0">
                <a:latin typeface="Calibri" panose="020F0502020204030204" pitchFamily="34" charset="0"/>
              </a:rPr>
              <a:t> Access Modifier 1-3</a:t>
            </a:r>
          </a:p>
        </p:txBody>
      </p:sp>
      <p:sp>
        <p:nvSpPr>
          <p:cNvPr id="30723" name="Content Placeholder 2"/>
          <p:cNvSpPr>
            <a:spLocks noGrp="1"/>
          </p:cNvSpPr>
          <p:nvPr>
            <p:ph type="body" idx="1"/>
          </p:nvPr>
        </p:nvSpPr>
        <p:spPr/>
        <p:txBody>
          <a:bodyPr/>
          <a:lstStyle/>
          <a:p>
            <a:pPr eaLnBrk="1" hangingPunct="1"/>
            <a:r>
              <a:rPr lang="en-US" altLang="en-US" sz="2000">
                <a:latin typeface="Calibri" panose="020F0502020204030204" pitchFamily="34" charset="0"/>
              </a:rPr>
              <a:t>The </a:t>
            </a:r>
            <a:r>
              <a:rPr lang="en-US" altLang="en-US" sz="2000">
                <a:latin typeface="Courier New" panose="02070309020205020404" pitchFamily="49" charset="0"/>
                <a:cs typeface="Courier New" panose="02070309020205020404" pitchFamily="49" charset="0"/>
              </a:rPr>
              <a:t>protected</a:t>
            </a:r>
            <a:r>
              <a:rPr lang="en-US" altLang="en-US" sz="2000">
                <a:latin typeface="Calibri" panose="020F0502020204030204" pitchFamily="34" charset="0"/>
              </a:rPr>
              <a:t> access modifier protects the data members that are declared using this modifier. </a:t>
            </a:r>
          </a:p>
          <a:p>
            <a:pPr eaLnBrk="1" hangingPunct="1"/>
            <a:r>
              <a:rPr lang="en-US" altLang="en-US" sz="2000">
                <a:latin typeface="Calibri" panose="020F0502020204030204" pitchFamily="34" charset="0"/>
              </a:rPr>
              <a:t>The </a:t>
            </a:r>
            <a:r>
              <a:rPr lang="en-US" altLang="en-US" sz="2000">
                <a:latin typeface="Courier New" panose="02070309020205020404" pitchFamily="49" charset="0"/>
                <a:cs typeface="Courier New" panose="02070309020205020404" pitchFamily="49" charset="0"/>
              </a:rPr>
              <a:t>protected</a:t>
            </a:r>
            <a:r>
              <a:rPr lang="en-US" altLang="en-US" sz="2000">
                <a:latin typeface="Calibri" panose="020F0502020204030204" pitchFamily="34" charset="0"/>
              </a:rPr>
              <a:t> access modifier is specified using the </a:t>
            </a:r>
            <a:r>
              <a:rPr lang="en-US" altLang="en-US" sz="2000">
                <a:latin typeface="Courier New" panose="02070309020205020404" pitchFamily="49" charset="0"/>
                <a:cs typeface="Courier New" panose="02070309020205020404" pitchFamily="49" charset="0"/>
              </a:rPr>
              <a:t>protected</a:t>
            </a:r>
            <a:r>
              <a:rPr lang="en-US" altLang="en-US" sz="2000">
                <a:latin typeface="Calibri" panose="020F0502020204030204" pitchFamily="34" charset="0"/>
              </a:rPr>
              <a:t> keyword. </a:t>
            </a:r>
          </a:p>
          <a:p>
            <a:r>
              <a:rPr lang="en-US" altLang="en-US" sz="2000">
                <a:latin typeface="Calibri" panose="020F0502020204030204" pitchFamily="34" charset="0"/>
              </a:rPr>
              <a:t>Variables or methods that are declared as </a:t>
            </a:r>
            <a:r>
              <a:rPr lang="en-US" altLang="en-US" sz="2000">
                <a:latin typeface="Courier New" panose="02070309020205020404" pitchFamily="49" charset="0"/>
                <a:cs typeface="Courier New" panose="02070309020205020404" pitchFamily="49" charset="0"/>
              </a:rPr>
              <a:t>protected</a:t>
            </a:r>
            <a:r>
              <a:rPr lang="en-US" altLang="en-US" sz="2000">
                <a:latin typeface="Calibri" panose="020F0502020204030204" pitchFamily="34" charset="0"/>
              </a:rPr>
              <a:t> are accessed only by the class in which they are declared or by a class that is derived from this class. </a:t>
            </a:r>
          </a:p>
          <a:p>
            <a:r>
              <a:rPr lang="en-US" altLang="en-US" sz="2000">
                <a:latin typeface="Calibri" panose="020F0502020204030204" pitchFamily="34" charset="0"/>
              </a:rPr>
              <a:t>The following figure displays an example of using the </a:t>
            </a:r>
            <a:r>
              <a:rPr lang="en-US" altLang="en-US" sz="2000">
                <a:latin typeface="Courier New" panose="02070309020205020404" pitchFamily="49" charset="0"/>
                <a:cs typeface="Courier New" panose="02070309020205020404" pitchFamily="49" charset="0"/>
              </a:rPr>
              <a:t>protected</a:t>
            </a:r>
            <a:r>
              <a:rPr lang="en-US" altLang="en-US" sz="2000">
                <a:latin typeface="Calibri" panose="020F0502020204030204" pitchFamily="34" charset="0"/>
              </a:rPr>
              <a:t> access modifier:</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r>
              <a:rPr lang="en-GB" altLang="en-US" sz="1800">
                <a:latin typeface="Calibri" panose="020F0502020204030204" pitchFamily="34" charset="0"/>
              </a:rPr>
              <a:t>       </a:t>
            </a:r>
            <a:r>
              <a:rPr lang="en-US" altLang="en-US" sz="1800">
                <a:latin typeface="Arial" panose="020B0604020202020204" pitchFamily="34" charset="0"/>
              </a:rPr>
              <a:t>                                    </a:t>
            </a:r>
            <a:endParaRPr lang="en-GB" altLang="en-US" sz="1800">
              <a:latin typeface="Arial" panose="020B0604020202020204" pitchFamily="34" charset="0"/>
            </a:endParaRPr>
          </a:p>
          <a:p>
            <a:endParaRPr lang="en-US" altLang="en-US" sz="1800">
              <a:latin typeface="Calibri" panose="020F0502020204030204" pitchFamily="34" charset="0"/>
            </a:endParaRPr>
          </a:p>
          <a:p>
            <a:endParaRPr lang="en-US" altLang="en-US" smtClean="0">
              <a:latin typeface="Arial" panose="020B0604020202020204" pitchFamily="34" charset="0"/>
            </a:endParaRPr>
          </a:p>
        </p:txBody>
      </p:sp>
      <p:sp>
        <p:nvSpPr>
          <p:cNvPr id="30724"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32196E2B-871B-430B-BCEC-56E8E716D02D}" type="slidenum">
              <a:rPr lang="en-IN" altLang="en-US" sz="1200">
                <a:solidFill>
                  <a:schemeClr val="bg1"/>
                </a:solidFill>
                <a:latin typeface="Calibri" panose="020F0502020204030204" pitchFamily="34" charset="0"/>
              </a:rPr>
              <a:pPr>
                <a:spcBef>
                  <a:spcPct val="0"/>
                </a:spcBef>
                <a:buClrTx/>
                <a:buSzTx/>
                <a:buFontTx/>
                <a:buNone/>
              </a:pPr>
              <a:t>14</a:t>
            </a:fld>
            <a:endParaRPr lang="en-IN" altLang="en-US" sz="1200">
              <a:solidFill>
                <a:schemeClr val="bg1"/>
              </a:solidFill>
              <a:latin typeface="Calibri" panose="020F0502020204030204" pitchFamily="34" charset="0"/>
            </a:endParaRPr>
          </a:p>
        </p:txBody>
      </p:sp>
      <p:pic>
        <p:nvPicPr>
          <p:cNvPr id="30725" name="Picture 7" descr="Capture74.PNG"/>
          <p:cNvPicPr>
            <a:picLocks noChangeAspect="1" noChangeArrowheads="1"/>
          </p:cNvPicPr>
          <p:nvPr/>
        </p:nvPicPr>
        <p:blipFill>
          <a:blip r:embed="rId2">
            <a:extLst>
              <a:ext uri="{28A0092B-C50C-407E-A947-70E740481C1C}">
                <a14:useLocalDpi xmlns:a14="http://schemas.microsoft.com/office/drawing/2010/main" val="0"/>
              </a:ext>
            </a:extLst>
          </a:blip>
          <a:srcRect t="8672"/>
          <a:stretch>
            <a:fillRect/>
          </a:stretch>
        </p:blipFill>
        <p:spPr bwMode="auto">
          <a:xfrm>
            <a:off x="2895600" y="2743199"/>
            <a:ext cx="6705600" cy="347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918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protected</a:t>
            </a:r>
            <a:r>
              <a:rPr lang="en-US" altLang="en-US" smtClean="0">
                <a:latin typeface="Calibri" panose="020F0502020204030204" pitchFamily="34" charset="0"/>
              </a:rPr>
              <a:t> Access Modifier 2-3</a:t>
            </a:r>
          </a:p>
        </p:txBody>
      </p:sp>
      <p:sp>
        <p:nvSpPr>
          <p:cNvPr id="31747" name="Content Placeholder 2"/>
          <p:cNvSpPr>
            <a:spLocks noGrp="1"/>
          </p:cNvSpPr>
          <p:nvPr>
            <p:ph type="body" idx="1"/>
          </p:nvPr>
        </p:nvSpPr>
        <p:spPr/>
        <p:txBody>
          <a:bodyPr/>
          <a:lstStyle/>
          <a:p>
            <a:pPr>
              <a:defRPr/>
            </a:pPr>
            <a:r>
              <a:rPr lang="en-US" sz="2000" dirty="0">
                <a:latin typeface="Calibri" panose="020F0502020204030204" pitchFamily="34" charset="0"/>
              </a:rPr>
              <a:t>The following syntax declares a </a:t>
            </a:r>
            <a:r>
              <a:rPr lang="en-US" sz="2000" dirty="0">
                <a:latin typeface="Courier New" panose="02070309020205020404" pitchFamily="49" charset="0"/>
                <a:cs typeface="Courier New" panose="02070309020205020404" pitchFamily="49" charset="0"/>
              </a:rPr>
              <a:t>protected</a:t>
            </a:r>
            <a:r>
              <a:rPr lang="en-US" sz="2000" dirty="0">
                <a:latin typeface="Calibri" panose="020F0502020204030204" pitchFamily="34" charset="0"/>
              </a:rPr>
              <a:t> variable:</a:t>
            </a:r>
            <a:endParaRPr lang="en-GB" sz="2400" dirty="0">
              <a:latin typeface="Calibri" panose="020F0502020204030204" pitchFamily="34" charset="0"/>
            </a:endParaRPr>
          </a:p>
          <a:p>
            <a:pPr>
              <a:defRPr/>
            </a:pPr>
            <a:endParaRPr lang="en-GB" sz="2400" dirty="0">
              <a:latin typeface="Calibri" panose="020F0502020204030204" pitchFamily="34" charset="0"/>
            </a:endParaRPr>
          </a:p>
          <a:p>
            <a:pPr>
              <a:buFont typeface="Wingdings" panose="05000000000000000000" pitchFamily="2" charset="2"/>
              <a:buNone/>
              <a:defRPr/>
            </a:pPr>
            <a:endParaRPr lang="en-US" sz="2000" dirty="0">
              <a:latin typeface="Calibri" panose="020F0502020204030204" pitchFamily="34" charset="0"/>
            </a:endParaRPr>
          </a:p>
          <a:p>
            <a:pPr>
              <a:buFont typeface="Wingdings" panose="05000000000000000000" pitchFamily="2" charset="2"/>
              <a:buNone/>
              <a:defRPr/>
            </a:pPr>
            <a:endParaRPr lang="en-US" sz="2000" dirty="0">
              <a:latin typeface="Calibri" panose="020F0502020204030204" pitchFamily="34" charset="0"/>
            </a:endParaRPr>
          </a:p>
          <a:p>
            <a:pPr marL="514350" indent="-57150">
              <a:buNone/>
              <a:defRPr/>
            </a:pPr>
            <a:r>
              <a:rPr lang="en-US" sz="2000" dirty="0">
                <a:latin typeface="Calibri" panose="020F0502020204030204" pitchFamily="34" charset="0"/>
              </a:rPr>
              <a:t>where,</a:t>
            </a:r>
            <a:endParaRPr lang="en-GB" sz="2000" dirty="0">
              <a:latin typeface="Calibri" panose="020F0502020204030204" pitchFamily="34" charset="0"/>
            </a:endParaRPr>
          </a:p>
          <a:p>
            <a:pPr marL="1028700" lvl="1">
              <a:defRPr/>
            </a:pPr>
            <a:r>
              <a:rPr lang="en-US" sz="1600" dirty="0" err="1">
                <a:latin typeface="Courier New" panose="02070309020205020404" pitchFamily="49" charset="0"/>
                <a:cs typeface="Courier New" panose="02070309020205020404" pitchFamily="49" charset="0"/>
              </a:rPr>
              <a:t>data_type</a:t>
            </a:r>
            <a:r>
              <a:rPr lang="en-US" sz="1600" dirty="0">
                <a:latin typeface="Calibri" panose="020F0502020204030204" pitchFamily="34" charset="0"/>
              </a:rPr>
              <a:t>: Is the data type of the data member.</a:t>
            </a:r>
            <a:endParaRPr lang="en-GB" sz="1600" dirty="0">
              <a:latin typeface="Calibri" panose="020F0502020204030204" pitchFamily="34" charset="0"/>
            </a:endParaRPr>
          </a:p>
          <a:p>
            <a:pPr marL="1028700" lvl="1">
              <a:defRPr/>
            </a:pPr>
            <a:r>
              <a:rPr lang="en-US" sz="1600" dirty="0" err="1">
                <a:latin typeface="Courier New" panose="02070309020205020404" pitchFamily="49" charset="0"/>
                <a:cs typeface="Courier New" panose="02070309020205020404" pitchFamily="49" charset="0"/>
              </a:rPr>
              <a:t>VariableName</a:t>
            </a:r>
            <a:r>
              <a:rPr lang="en-US" sz="1600" dirty="0">
                <a:latin typeface="Calibri" panose="020F0502020204030204" pitchFamily="34" charset="0"/>
              </a:rPr>
              <a:t>: Is the name of the variable.</a:t>
            </a:r>
            <a:endParaRPr lang="en-GB" sz="1600" dirty="0">
              <a:latin typeface="Calibri" panose="020F0502020204030204" pitchFamily="34" charset="0"/>
            </a:endParaRPr>
          </a:p>
          <a:p>
            <a:pPr>
              <a:defRPr/>
            </a:pPr>
            <a:endParaRPr lang="en-US" sz="2000" dirty="0">
              <a:latin typeface="Calibri" panose="020F0502020204030204" pitchFamily="34" charset="0"/>
            </a:endParaRPr>
          </a:p>
          <a:p>
            <a:pPr>
              <a:defRPr/>
            </a:pPr>
            <a:r>
              <a:rPr lang="en-US" sz="2000" dirty="0">
                <a:latin typeface="Calibri" panose="020F0502020204030204" pitchFamily="34" charset="0"/>
              </a:rPr>
              <a:t>The following syntax declares a </a:t>
            </a:r>
            <a:r>
              <a:rPr lang="en-US" sz="2000" dirty="0">
                <a:latin typeface="Courier New" panose="02070309020205020404" pitchFamily="49" charset="0"/>
                <a:cs typeface="Courier New" panose="02070309020205020404" pitchFamily="49" charset="0"/>
              </a:rPr>
              <a:t>protected</a:t>
            </a:r>
            <a:r>
              <a:rPr lang="en-US" sz="2000" dirty="0">
                <a:latin typeface="Calibri" panose="020F0502020204030204" pitchFamily="34" charset="0"/>
              </a:rPr>
              <a:t> method:</a:t>
            </a:r>
            <a:endParaRPr lang="en-GB" sz="2000" dirty="0">
              <a:latin typeface="Calibri" panose="020F0502020204030204" pitchFamily="34" charset="0"/>
            </a:endParaRPr>
          </a:p>
          <a:p>
            <a:pPr>
              <a:buFont typeface="Wingdings" panose="05000000000000000000" pitchFamily="2" charset="2"/>
              <a:buNone/>
              <a:defRPr/>
            </a:pPr>
            <a:endParaRPr lang="en-US" sz="2400" dirty="0">
              <a:latin typeface="Calibri" panose="020F0502020204030204" pitchFamily="34" charset="0"/>
            </a:endParaRPr>
          </a:p>
          <a:p>
            <a:pPr>
              <a:buFont typeface="Wingdings" panose="05000000000000000000" pitchFamily="2" charset="2"/>
              <a:buNone/>
              <a:defRPr/>
            </a:pPr>
            <a:endParaRPr lang="en-GB" sz="2000" dirty="0">
              <a:latin typeface="Courier New" panose="02070309020205020404" pitchFamily="49" charset="0"/>
              <a:cs typeface="Courier New" panose="02070309020205020404" pitchFamily="49" charset="0"/>
            </a:endParaRPr>
          </a:p>
          <a:p>
            <a:pPr marL="514350" indent="0">
              <a:buNone/>
              <a:defRPr/>
            </a:pPr>
            <a:r>
              <a:rPr lang="en-US" sz="2000" dirty="0" smtClean="0">
                <a:latin typeface="Calibri" panose="020F0502020204030204" pitchFamily="34" charset="0"/>
              </a:rPr>
              <a:t>where</a:t>
            </a:r>
            <a:r>
              <a:rPr lang="en-US" sz="2000" dirty="0">
                <a:latin typeface="Calibri" panose="020F0502020204030204" pitchFamily="34" charset="0"/>
              </a:rPr>
              <a:t>,</a:t>
            </a:r>
            <a:endParaRPr lang="en-GB" sz="2000" dirty="0">
              <a:latin typeface="Calibri" panose="020F0502020204030204" pitchFamily="34" charset="0"/>
            </a:endParaRPr>
          </a:p>
          <a:p>
            <a:pPr marL="1028700" lvl="1">
              <a:defRPr/>
            </a:pPr>
            <a:r>
              <a:rPr lang="en-US" sz="1600" dirty="0" err="1">
                <a:latin typeface="Courier New" panose="02070309020205020404" pitchFamily="49" charset="0"/>
                <a:cs typeface="Courier New" panose="02070309020205020404" pitchFamily="49" charset="0"/>
              </a:rPr>
              <a:t>return_type</a:t>
            </a:r>
            <a:r>
              <a:rPr lang="en-US" sz="1400" dirty="0">
                <a:latin typeface="Calibri" panose="020F0502020204030204" pitchFamily="34" charset="0"/>
              </a:rPr>
              <a:t>: Is the type of value the method will return.</a:t>
            </a:r>
            <a:endParaRPr lang="en-GB" sz="1400" dirty="0">
              <a:latin typeface="Calibri" panose="020F0502020204030204" pitchFamily="34" charset="0"/>
            </a:endParaRPr>
          </a:p>
          <a:p>
            <a:pPr marL="1028700" lvl="1">
              <a:defRPr/>
            </a:pPr>
            <a:r>
              <a:rPr lang="en-US" sz="1600" dirty="0" err="1">
                <a:latin typeface="Courier New" panose="02070309020205020404" pitchFamily="49" charset="0"/>
                <a:cs typeface="Courier New" panose="02070309020205020404" pitchFamily="49" charset="0"/>
              </a:rPr>
              <a:t>MethodName</a:t>
            </a:r>
            <a:r>
              <a:rPr lang="en-US" sz="1400" dirty="0">
                <a:latin typeface="Calibri" panose="020F0502020204030204" pitchFamily="34" charset="0"/>
              </a:rPr>
              <a:t>: Is the name of the method.</a:t>
            </a:r>
            <a:endParaRPr lang="en-GB" sz="1400" dirty="0">
              <a:latin typeface="Calibri" panose="020F0502020204030204" pitchFamily="34" charset="0"/>
            </a:endParaRPr>
          </a:p>
          <a:p>
            <a:pPr marL="1028700" lvl="1">
              <a:defRPr/>
            </a:pPr>
            <a:r>
              <a:rPr lang="en-US" sz="1600" dirty="0" err="1">
                <a:latin typeface="Courier New" panose="02070309020205020404" pitchFamily="49" charset="0"/>
                <a:cs typeface="Courier New" panose="02070309020205020404" pitchFamily="49" charset="0"/>
              </a:rPr>
              <a:t>argument_list</a:t>
            </a:r>
            <a:r>
              <a:rPr lang="en-US" sz="1400" dirty="0">
                <a:latin typeface="Calibri" panose="020F0502020204030204" pitchFamily="34" charset="0"/>
              </a:rPr>
              <a:t>: Is the list of parameters.</a:t>
            </a:r>
            <a:endParaRPr lang="en-GB" sz="1400" dirty="0">
              <a:latin typeface="Calibri" panose="020F0502020204030204" pitchFamily="34" charset="0"/>
            </a:endParaRPr>
          </a:p>
          <a:p>
            <a:pPr>
              <a:buFont typeface="Wingdings" panose="05000000000000000000" pitchFamily="2" charset="2"/>
              <a:buNone/>
              <a:defRPr/>
            </a:pPr>
            <a:endParaRPr lang="en-GB"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buFont typeface="Wingdings" panose="05000000000000000000" pitchFamily="2" charset="2"/>
              <a:buNone/>
              <a:defRPr/>
            </a:pPr>
            <a:endParaRPr lang="en-GB" sz="1800" dirty="0">
              <a:latin typeface="Calibri" panose="020F0502020204030204" pitchFamily="34" charset="0"/>
            </a:endParaRPr>
          </a:p>
          <a:p>
            <a:pPr>
              <a:buFont typeface="Wingdings" panose="05000000000000000000" pitchFamily="2" charset="2"/>
              <a:buNone/>
              <a:defRPr/>
            </a:pPr>
            <a:endParaRPr lang="en-GB"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dirty="0" smtClean="0">
              <a:latin typeface="Arial" panose="020B0604020202020204" pitchFamily="34" charset="0"/>
            </a:endParaRPr>
          </a:p>
        </p:txBody>
      </p:sp>
      <p:sp>
        <p:nvSpPr>
          <p:cNvPr id="31748"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71D2BE0C-86DC-4DA2-A808-8D1CF1191529}" type="slidenum">
              <a:rPr lang="en-IN" altLang="en-US" sz="1200">
                <a:solidFill>
                  <a:schemeClr val="bg1"/>
                </a:solidFill>
                <a:latin typeface="Calibri" panose="020F0502020204030204" pitchFamily="34" charset="0"/>
              </a:rPr>
              <a:pPr>
                <a:spcBef>
                  <a:spcPct val="0"/>
                </a:spcBef>
                <a:buClrTx/>
                <a:buSzTx/>
                <a:buFontTx/>
                <a:buNone/>
              </a:pPr>
              <a:t>15</a:t>
            </a:fld>
            <a:endParaRPr lang="en-IN" altLang="en-US" sz="1200">
              <a:solidFill>
                <a:schemeClr val="bg1"/>
              </a:solidFill>
              <a:latin typeface="Calibri" panose="020F0502020204030204" pitchFamily="34" charset="0"/>
            </a:endParaRPr>
          </a:p>
        </p:txBody>
      </p:sp>
      <p:sp>
        <p:nvSpPr>
          <p:cNvPr id="31749" name="Text Box 6"/>
          <p:cNvSpPr txBox="1">
            <a:spLocks noChangeArrowheads="1"/>
          </p:cNvSpPr>
          <p:nvPr/>
        </p:nvSpPr>
        <p:spPr bwMode="auto">
          <a:xfrm>
            <a:off x="2286000" y="1676400"/>
            <a:ext cx="7239000" cy="381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protected&lt;data_type&gt;&lt;VariableName&gt;;</a:t>
            </a:r>
            <a:endParaRPr lang="en-GB" altLang="en-US" sz="1800">
              <a:latin typeface="Courier New" panose="02070309020205020404" pitchFamily="49" charset="0"/>
              <a:cs typeface="Courier New" panose="02070309020205020404" pitchFamily="49" charset="0"/>
            </a:endParaRPr>
          </a:p>
        </p:txBody>
      </p:sp>
      <p:sp>
        <p:nvSpPr>
          <p:cNvPr id="31750" name="Text Box 6"/>
          <p:cNvSpPr txBox="1">
            <a:spLocks noChangeArrowheads="1"/>
          </p:cNvSpPr>
          <p:nvPr/>
        </p:nvSpPr>
        <p:spPr bwMode="auto">
          <a:xfrm>
            <a:off x="2286000" y="4724400"/>
            <a:ext cx="7239000" cy="381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protected&lt;return_type&gt;&lt;MethodName&gt;(argument_list);</a:t>
            </a:r>
            <a:endParaRPr lang="en-GB" altLang="en-US" sz="1800">
              <a:latin typeface="Courier New" panose="02070309020205020404" pitchFamily="49" charset="0"/>
              <a:cs typeface="Courier New" panose="02070309020205020404" pitchFamily="49" charset="0"/>
            </a:endParaRPr>
          </a:p>
        </p:txBody>
      </p:sp>
      <p:sp>
        <p:nvSpPr>
          <p:cNvPr id="31751" name="Text Box 4"/>
          <p:cNvSpPr txBox="1">
            <a:spLocks noChangeArrowheads="1"/>
          </p:cNvSpPr>
          <p:nvPr/>
        </p:nvSpPr>
        <p:spPr bwMode="auto">
          <a:xfrm>
            <a:off x="2286000" y="1219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
        <p:nvSpPr>
          <p:cNvPr id="31752" name="Text Box 4"/>
          <p:cNvSpPr txBox="1">
            <a:spLocks noChangeArrowheads="1"/>
          </p:cNvSpPr>
          <p:nvPr/>
        </p:nvSpPr>
        <p:spPr bwMode="auto">
          <a:xfrm>
            <a:off x="2286000" y="42799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567770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protected</a:t>
            </a:r>
            <a:r>
              <a:rPr lang="en-US" altLang="en-US" smtClean="0">
                <a:latin typeface="Calibri" panose="020F0502020204030204" pitchFamily="34" charset="0"/>
                <a:cs typeface="Calibri" panose="020F0502020204030204" pitchFamily="34" charset="0"/>
              </a:rPr>
              <a:t> </a:t>
            </a:r>
            <a:r>
              <a:rPr lang="en-US" altLang="en-US" smtClean="0">
                <a:latin typeface="Calibri" panose="020F0502020204030204" pitchFamily="34" charset="0"/>
              </a:rPr>
              <a:t>Access Modifier 3-3</a:t>
            </a:r>
          </a:p>
        </p:txBody>
      </p:sp>
      <p:sp>
        <p:nvSpPr>
          <p:cNvPr id="21507" name="Content Placeholder 2"/>
          <p:cNvSpPr>
            <a:spLocks noGrp="1"/>
          </p:cNvSpPr>
          <p:nvPr>
            <p:ph type="body" idx="1"/>
          </p:nvPr>
        </p:nvSpPr>
        <p:spPr/>
        <p:txBody>
          <a:bodyPr/>
          <a:lstStyle/>
          <a:p>
            <a:pPr>
              <a:defRPr/>
            </a:pPr>
            <a:r>
              <a:rPr lang="en-US" sz="1800" dirty="0">
                <a:latin typeface="Calibri" pitchFamily="34" charset="0"/>
              </a:rPr>
              <a:t>The following  code demonstrates the use of the </a:t>
            </a:r>
            <a:r>
              <a:rPr lang="en-US" sz="1800" dirty="0">
                <a:latin typeface="Courier New" panose="02070309020205020404" pitchFamily="49" charset="0"/>
                <a:cs typeface="Courier New" panose="02070309020205020404" pitchFamily="49" charset="0"/>
              </a:rPr>
              <a:t>protected</a:t>
            </a:r>
            <a:r>
              <a:rPr lang="en-US" sz="1800" dirty="0">
                <a:latin typeface="Calibri" pitchFamily="34" charset="0"/>
              </a:rPr>
              <a:t> access modifier:</a:t>
            </a:r>
            <a:endParaRPr lang="en-GB" sz="18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r>
              <a:rPr lang="en-US" sz="1800" dirty="0" smtClean="0">
                <a:latin typeface="Calibri" pitchFamily="34" charset="0"/>
              </a:rPr>
              <a:t>In </a:t>
            </a:r>
            <a:r>
              <a:rPr lang="en-US" sz="1800" dirty="0">
                <a:latin typeface="Calibri" pitchFamily="34" charset="0"/>
              </a:rPr>
              <a:t>the code:</a:t>
            </a:r>
          </a:p>
          <a:p>
            <a:pPr lvl="1">
              <a:defRPr/>
            </a:pPr>
            <a:r>
              <a:rPr lang="en-US" sz="1400" dirty="0">
                <a:latin typeface="Calibri" pitchFamily="34" charset="0"/>
              </a:rPr>
              <a:t>Two variables are created in the class </a:t>
            </a:r>
            <a:r>
              <a:rPr lang="en-US" sz="1400" b="1" dirty="0">
                <a:latin typeface="Courier New" pitchFamily="49" charset="0"/>
                <a:cs typeface="Courier New" pitchFamily="49" charset="0"/>
              </a:rPr>
              <a:t>Animal</a:t>
            </a:r>
            <a:r>
              <a:rPr lang="en-US" sz="1400" dirty="0">
                <a:latin typeface="Calibri" panose="020F0502020204030204" pitchFamily="34" charset="0"/>
                <a:cs typeface="Courier New" pitchFamily="49" charset="0"/>
              </a:rPr>
              <a:t> </a:t>
            </a:r>
            <a:r>
              <a:rPr lang="en-US" sz="1400" dirty="0">
                <a:latin typeface="Calibri" pitchFamily="34" charset="0"/>
              </a:rPr>
              <a:t>with the </a:t>
            </a:r>
            <a:r>
              <a:rPr lang="en-US" sz="1400" dirty="0">
                <a:latin typeface="Courier New" panose="02070309020205020404" pitchFamily="49" charset="0"/>
                <a:cs typeface="Courier New" panose="02070309020205020404" pitchFamily="49" charset="0"/>
              </a:rPr>
              <a:t>protected</a:t>
            </a:r>
            <a:r>
              <a:rPr lang="en-US" sz="1400" dirty="0">
                <a:latin typeface="Calibri" pitchFamily="34" charset="0"/>
              </a:rPr>
              <a:t> keyword.</a:t>
            </a:r>
          </a:p>
          <a:p>
            <a:pPr lvl="1">
              <a:defRPr/>
            </a:pPr>
            <a:r>
              <a:rPr lang="en-US" sz="1400" dirty="0">
                <a:latin typeface="Calibri" pitchFamily="34" charset="0"/>
              </a:rPr>
              <a:t>The class </a:t>
            </a:r>
            <a:r>
              <a:rPr lang="en-US" sz="1400" b="1" dirty="0">
                <a:latin typeface="Courier New" pitchFamily="49" charset="0"/>
                <a:cs typeface="Courier New" pitchFamily="49" charset="0"/>
              </a:rPr>
              <a:t>Cat</a:t>
            </a:r>
            <a:r>
              <a:rPr lang="en-US" sz="1400" dirty="0">
                <a:latin typeface="Calibri" panose="020F0502020204030204" pitchFamily="34" charset="0"/>
                <a:cs typeface="Courier New" pitchFamily="49" charset="0"/>
              </a:rPr>
              <a:t> </a:t>
            </a:r>
            <a:r>
              <a:rPr lang="en-US" sz="1400" dirty="0">
                <a:latin typeface="Calibri" pitchFamily="34" charset="0"/>
              </a:rPr>
              <a:t>is inherited from the class </a:t>
            </a:r>
            <a:r>
              <a:rPr lang="en-US" sz="1400" b="1" dirty="0">
                <a:latin typeface="Courier New" pitchFamily="49" charset="0"/>
                <a:cs typeface="Courier New" pitchFamily="49" charset="0"/>
              </a:rPr>
              <a:t>Animal</a:t>
            </a:r>
            <a:r>
              <a:rPr lang="en-US" sz="1400" dirty="0">
                <a:latin typeface="Courier New" pitchFamily="49" charset="0"/>
                <a:cs typeface="Courier New" pitchFamily="49" charset="0"/>
              </a:rPr>
              <a:t>. </a:t>
            </a:r>
          </a:p>
          <a:p>
            <a:pPr lvl="1">
              <a:defRPr/>
            </a:pPr>
            <a:r>
              <a:rPr lang="en-US" sz="1400" dirty="0">
                <a:latin typeface="Calibri" pitchFamily="34" charset="0"/>
              </a:rPr>
              <a:t>The instance of the class </a:t>
            </a:r>
            <a:r>
              <a:rPr lang="en-US" sz="1400" b="1" dirty="0">
                <a:latin typeface="Courier New" pitchFamily="49" charset="0"/>
                <a:cs typeface="Courier New" pitchFamily="49" charset="0"/>
              </a:rPr>
              <a:t>Cat</a:t>
            </a:r>
            <a:r>
              <a:rPr lang="en-US" sz="1400" dirty="0">
                <a:latin typeface="Calibri" panose="020F0502020204030204" pitchFamily="34" charset="0"/>
                <a:cs typeface="Courier New" pitchFamily="49" charset="0"/>
              </a:rPr>
              <a:t> </a:t>
            </a:r>
            <a:r>
              <a:rPr lang="en-US" sz="1400" dirty="0">
                <a:latin typeface="Calibri" pitchFamily="34" charset="0"/>
              </a:rPr>
              <a:t>is created that is referring the two variables defined in the class </a:t>
            </a:r>
            <a:r>
              <a:rPr lang="en-US" sz="1400" b="1" dirty="0">
                <a:latin typeface="Courier New" pitchFamily="49" charset="0"/>
                <a:cs typeface="Courier New" pitchFamily="49" charset="0"/>
              </a:rPr>
              <a:t>Animal</a:t>
            </a:r>
            <a:r>
              <a:rPr lang="en-US" sz="1400" dirty="0">
                <a:latin typeface="Calibri" panose="020F0502020204030204" pitchFamily="34" charset="0"/>
                <a:cs typeface="Courier New" pitchFamily="49" charset="0"/>
              </a:rPr>
              <a:t> </a:t>
            </a:r>
            <a:r>
              <a:rPr lang="en-US" sz="1400" dirty="0">
                <a:latin typeface="Calibri" pitchFamily="34" charset="0"/>
              </a:rPr>
              <a:t>using the dot (.) operator. </a:t>
            </a:r>
          </a:p>
          <a:p>
            <a:pPr lvl="1">
              <a:defRPr/>
            </a:pPr>
            <a:r>
              <a:rPr lang="en-US" sz="1400" dirty="0">
                <a:latin typeface="Calibri" pitchFamily="34" charset="0"/>
              </a:rPr>
              <a:t>The </a:t>
            </a:r>
            <a:r>
              <a:rPr lang="en-US" sz="1400" dirty="0">
                <a:latin typeface="Courier New" panose="02070309020205020404" pitchFamily="49" charset="0"/>
                <a:cs typeface="Courier New" panose="02070309020205020404" pitchFamily="49" charset="0"/>
              </a:rPr>
              <a:t>protected</a:t>
            </a:r>
            <a:r>
              <a:rPr lang="en-US" sz="1400" dirty="0">
                <a:latin typeface="Calibri" pitchFamily="34" charset="0"/>
              </a:rPr>
              <a:t> access modifier allows the variables declared in the class </a:t>
            </a:r>
            <a:r>
              <a:rPr lang="en-US" sz="1400" b="1" dirty="0">
                <a:latin typeface="Courier New" pitchFamily="49" charset="0"/>
                <a:cs typeface="Courier New" pitchFamily="49" charset="0"/>
              </a:rPr>
              <a:t>Animal</a:t>
            </a:r>
            <a:r>
              <a:rPr lang="en-US" sz="1400" dirty="0">
                <a:latin typeface="Calibri" panose="020F0502020204030204" pitchFamily="34" charset="0"/>
                <a:cs typeface="Courier New" pitchFamily="49" charset="0"/>
              </a:rPr>
              <a:t> </a:t>
            </a:r>
            <a:r>
              <a:rPr lang="en-US" sz="1400" dirty="0">
                <a:latin typeface="Calibri" pitchFamily="34" charset="0"/>
              </a:rPr>
              <a:t>to be accessed by the derived class </a:t>
            </a:r>
            <a:r>
              <a:rPr lang="en-US" sz="1400" b="1" dirty="0">
                <a:latin typeface="Calibri" pitchFamily="34" charset="0"/>
              </a:rPr>
              <a:t>Cat</a:t>
            </a:r>
            <a:r>
              <a:rPr lang="en-US" sz="1400" dirty="0">
                <a:latin typeface="Calibri" pitchFamily="34" charset="0"/>
              </a:rPr>
              <a:t>.</a:t>
            </a:r>
            <a:endParaRPr lang="en-GB" sz="1400" dirty="0">
              <a:latin typeface="Calibri" pitchFamily="34" charset="0"/>
            </a:endParaRPr>
          </a:p>
          <a:p>
            <a:pPr>
              <a:buFont typeface="Wingdings" panose="05000000000000000000" pitchFamily="2" charset="2"/>
              <a:buNone/>
              <a:defRPr/>
            </a:pPr>
            <a:r>
              <a:rPr lang="en-US" sz="1400" dirty="0">
                <a:latin typeface="Courier New" pitchFamily="49" charset="0"/>
                <a:cs typeface="Courier New" pitchFamily="49" charset="0"/>
              </a:rPr>
              <a:t>              </a:t>
            </a:r>
          </a:p>
          <a:p>
            <a:pPr marL="1371600" indent="-285750">
              <a:buNone/>
              <a:defRPr/>
            </a:pPr>
            <a:r>
              <a:rPr lang="en-US" sz="1400" dirty="0" smtClean="0">
                <a:latin typeface="Courier New" pitchFamily="49" charset="0"/>
                <a:cs typeface="Courier New" pitchFamily="49" charset="0"/>
              </a:rPr>
              <a:t>		The </a:t>
            </a:r>
            <a:r>
              <a:rPr lang="en-US" sz="1400" dirty="0">
                <a:latin typeface="Courier New" pitchFamily="49" charset="0"/>
                <a:cs typeface="Courier New" pitchFamily="49" charset="0"/>
              </a:rPr>
              <a:t>Cat loves to eat Mouse.</a:t>
            </a:r>
            <a:endParaRPr lang="en-GB" sz="1400" dirty="0">
              <a:latin typeface="Courier New" pitchFamily="49" charset="0"/>
              <a:cs typeface="Courier New" pitchFamily="49" charset="0"/>
            </a:endParaRPr>
          </a:p>
          <a:p>
            <a:pPr>
              <a:buFont typeface="Wingdings" panose="05000000000000000000" pitchFamily="2" charset="2"/>
              <a:buNone/>
              <a:defRPr/>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The </a:t>
            </a:r>
            <a:r>
              <a:rPr lang="en-US" sz="1400" dirty="0">
                <a:latin typeface="Courier New" pitchFamily="49" charset="0"/>
                <a:cs typeface="Courier New" pitchFamily="49" charset="0"/>
              </a:rPr>
              <a:t>Cat loves to laze around.</a:t>
            </a:r>
            <a:endParaRPr lang="en-GB" sz="1400" dirty="0">
              <a:latin typeface="Courier New" pitchFamily="49" charset="0"/>
              <a:cs typeface="Courier New" pitchFamily="49" charset="0"/>
            </a:endParaRPr>
          </a:p>
          <a:p>
            <a:pPr>
              <a:buFont typeface="Wingdings" panose="05000000000000000000" pitchFamily="2" charset="2"/>
              <a:buNone/>
              <a:defRPr/>
            </a:pPr>
            <a:endParaRPr lang="en-GB" sz="2400" dirty="0">
              <a:latin typeface="Calibri" pitchFamily="34" charset="0"/>
            </a:endParaRPr>
          </a:p>
          <a:p>
            <a:pPr>
              <a:defRPr/>
            </a:pPr>
            <a:endParaRPr lang="en-US" sz="2400" dirty="0">
              <a:latin typeface="Calibri" pitchFamily="34" charset="0"/>
            </a:endParaRPr>
          </a:p>
          <a:p>
            <a:pPr>
              <a:defRPr/>
            </a:pPr>
            <a:endParaRPr lang="en-US" sz="2400" dirty="0"/>
          </a:p>
        </p:txBody>
      </p:sp>
      <p:sp>
        <p:nvSpPr>
          <p:cNvPr id="32772"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01E1ECFD-78B4-444A-AE98-FECCB0492A7F}" type="slidenum">
              <a:rPr lang="en-IN" altLang="en-US" sz="1200">
                <a:solidFill>
                  <a:schemeClr val="bg1"/>
                </a:solidFill>
                <a:latin typeface="Calibri" panose="020F0502020204030204" pitchFamily="34" charset="0"/>
              </a:rPr>
              <a:pPr>
                <a:spcBef>
                  <a:spcPct val="0"/>
                </a:spcBef>
                <a:buClrTx/>
                <a:buSzTx/>
                <a:buFontTx/>
                <a:buNone/>
              </a:pPr>
              <a:t>16</a:t>
            </a:fld>
            <a:endParaRPr lang="en-IN" altLang="en-US" sz="1200">
              <a:solidFill>
                <a:schemeClr val="bg1"/>
              </a:solidFill>
              <a:latin typeface="Calibri" panose="020F0502020204030204" pitchFamily="34" charset="0"/>
            </a:endParaRPr>
          </a:p>
        </p:txBody>
      </p:sp>
      <p:sp>
        <p:nvSpPr>
          <p:cNvPr id="32773" name="Text Box 6"/>
          <p:cNvSpPr txBox="1">
            <a:spLocks noChangeArrowheads="1"/>
          </p:cNvSpPr>
          <p:nvPr/>
        </p:nvSpPr>
        <p:spPr bwMode="auto">
          <a:xfrm>
            <a:off x="2209800" y="1524000"/>
            <a:ext cx="7239000" cy="2362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r>
              <a:rPr lang="en-GB" altLang="en-US" sz="900">
                <a:latin typeface="Courier New" panose="02070309020205020404" pitchFamily="49" charset="0"/>
              </a:rPr>
              <a:t>class Animal</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       protected string Food;</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       protected string Activity;</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class Cat:Animal</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   static voidMain(String[]args)</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   {</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cat objCat=newCat();</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objCat.Food="Mouse";</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objCat.Activity="lazearound";</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Console.WriteLine("The Cat loves to eat"+objCat.Food+".");</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Console.WriteLine("The Catloves to"+objCat.Activity+".");</a:t>
            </a:r>
            <a:endParaRPr lang="en-US" altLang="en-US" sz="900">
              <a:latin typeface="Courier New" panose="02070309020205020404" pitchFamily="49" charset="0"/>
            </a:endParaRPr>
          </a:p>
          <a:p>
            <a:pPr lvl="1">
              <a:spcBef>
                <a:spcPct val="0"/>
              </a:spcBef>
              <a:buClrTx/>
              <a:buSzTx/>
              <a:buFontTx/>
              <a:buNone/>
            </a:pPr>
            <a:r>
              <a:rPr lang="en-GB" altLang="en-US" sz="900">
                <a:latin typeface="Courier New" panose="02070309020205020404" pitchFamily="49" charset="0"/>
              </a:rPr>
              <a:t>}</a:t>
            </a:r>
            <a:endParaRPr lang="en-US" altLang="en-US" sz="900">
              <a:latin typeface="Courier New" panose="02070309020205020404" pitchFamily="49" charset="0"/>
            </a:endParaRPr>
          </a:p>
          <a:p>
            <a:pPr>
              <a:spcBef>
                <a:spcPct val="0"/>
              </a:spcBef>
              <a:buClrTx/>
              <a:buSzTx/>
              <a:buFontTx/>
              <a:buNone/>
            </a:pPr>
            <a:r>
              <a:rPr lang="en-GB" altLang="en-US" sz="900">
                <a:latin typeface="Courier New" panose="02070309020205020404" pitchFamily="49" charset="0"/>
              </a:rPr>
              <a:t>}</a:t>
            </a:r>
          </a:p>
        </p:txBody>
      </p:sp>
      <p:sp>
        <p:nvSpPr>
          <p:cNvPr id="32774" name="Text Box 4"/>
          <p:cNvSpPr txBox="1">
            <a:spLocks noChangeArrowheads="1"/>
          </p:cNvSpPr>
          <p:nvPr/>
        </p:nvSpPr>
        <p:spPr bwMode="auto">
          <a:xfrm>
            <a:off x="2209800" y="1066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32775" name="Text Box 4"/>
          <p:cNvSpPr txBox="1">
            <a:spLocks noChangeArrowheads="1"/>
          </p:cNvSpPr>
          <p:nvPr/>
        </p:nvSpPr>
        <p:spPr bwMode="auto">
          <a:xfrm>
            <a:off x="1981200" y="52578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628632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base</a:t>
            </a:r>
            <a:r>
              <a:rPr lang="en-US" altLang="en-US" smtClean="0">
                <a:latin typeface="Calibri" panose="020F0502020204030204" pitchFamily="34" charset="0"/>
              </a:rPr>
              <a:t> Keyword 1-3</a:t>
            </a:r>
          </a:p>
        </p:txBody>
      </p:sp>
      <p:sp>
        <p:nvSpPr>
          <p:cNvPr id="33795" name="Content Placeholder 2"/>
          <p:cNvSpPr>
            <a:spLocks noGrp="1"/>
          </p:cNvSpPr>
          <p:nvPr>
            <p:ph type="body" idx="1"/>
          </p:nvPr>
        </p:nvSpPr>
        <p:spPr/>
        <p:txBody>
          <a:bodyPr/>
          <a:lstStyle/>
          <a:p>
            <a:r>
              <a:rPr lang="en-GB" altLang="en-US" sz="2000">
                <a:latin typeface="Calibri" panose="020F0502020204030204" pitchFamily="34" charset="0"/>
              </a:rPr>
              <a:t>The </a:t>
            </a:r>
            <a:r>
              <a:rPr lang="en-GB" altLang="en-US" sz="2000">
                <a:latin typeface="Courier New" panose="02070309020205020404" pitchFamily="49" charset="0"/>
                <a:cs typeface="Courier New" panose="02070309020205020404" pitchFamily="49" charset="0"/>
              </a:rPr>
              <a:t>base</a:t>
            </a:r>
            <a:r>
              <a:rPr lang="en-GB" altLang="en-US" sz="2000">
                <a:latin typeface="Calibri" panose="020F0502020204030204" pitchFamily="34" charset="0"/>
              </a:rPr>
              <a:t> keyword allows you to do the following:</a:t>
            </a:r>
          </a:p>
          <a:p>
            <a:endParaRPr lang="en-GB" altLang="en-US" sz="24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Calibri" panose="020F0502020204030204" pitchFamily="34" charset="0"/>
            </a:endParaRPr>
          </a:p>
          <a:p>
            <a:pPr>
              <a:buFont typeface="Wingdings" panose="05000000000000000000" pitchFamily="2" charset="2"/>
              <a:buNone/>
            </a:pPr>
            <a:endParaRPr lang="en-GB" altLang="en-US" sz="2400">
              <a:latin typeface="Calibri" panose="020F0502020204030204" pitchFamily="34" charset="0"/>
            </a:endParaRPr>
          </a:p>
        </p:txBody>
      </p:sp>
      <p:sp>
        <p:nvSpPr>
          <p:cNvPr id="33796"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8F48E7B3-2B9F-4CA5-A526-6F427F72C12B}" type="slidenum">
              <a:rPr lang="en-IN" altLang="en-US" sz="1200">
                <a:solidFill>
                  <a:schemeClr val="bg1"/>
                </a:solidFill>
                <a:latin typeface="Calibri" panose="020F0502020204030204" pitchFamily="34" charset="0"/>
              </a:rPr>
              <a:pPr>
                <a:spcBef>
                  <a:spcPct val="0"/>
                </a:spcBef>
                <a:buClrTx/>
                <a:buSzTx/>
                <a:buFontTx/>
                <a:buNone/>
              </a:pPr>
              <a:t>17</a:t>
            </a:fld>
            <a:endParaRPr lang="en-IN" altLang="en-US" sz="1200">
              <a:solidFill>
                <a:schemeClr val="bg1"/>
              </a:solidFill>
              <a:latin typeface="Calibri" panose="020F0502020204030204" pitchFamily="34" charset="0"/>
            </a:endParaRPr>
          </a:p>
        </p:txBody>
      </p:sp>
      <p:graphicFrame>
        <p:nvGraphicFramePr>
          <p:cNvPr id="5" name="Diagram 4"/>
          <p:cNvGraphicFramePr/>
          <p:nvPr/>
        </p:nvGraphicFramePr>
        <p:xfrm>
          <a:off x="2362200" y="1219200"/>
          <a:ext cx="76200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461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base</a:t>
            </a:r>
            <a:r>
              <a:rPr lang="en-US" altLang="en-US" smtClean="0">
                <a:latin typeface="Calibri" panose="020F0502020204030204" pitchFamily="34" charset="0"/>
              </a:rPr>
              <a:t> Keyword 2-3</a:t>
            </a:r>
          </a:p>
        </p:txBody>
      </p:sp>
      <p:sp>
        <p:nvSpPr>
          <p:cNvPr id="34819" name="Content Placeholder 2"/>
          <p:cNvSpPr>
            <a:spLocks noGrp="1"/>
          </p:cNvSpPr>
          <p:nvPr>
            <p:ph type="body" idx="1"/>
          </p:nvPr>
        </p:nvSpPr>
        <p:spPr/>
        <p:txBody>
          <a:bodyPr/>
          <a:lstStyle/>
          <a:p>
            <a:pPr>
              <a:defRPr/>
            </a:pPr>
            <a:r>
              <a:rPr lang="en-US" sz="2400" dirty="0">
                <a:latin typeface="Calibri" panose="020F0502020204030204" pitchFamily="34" charset="0"/>
              </a:rPr>
              <a:t>The following syntax shows the use of the </a:t>
            </a:r>
            <a:r>
              <a:rPr lang="en-US" sz="2400" dirty="0">
                <a:latin typeface="Courier New" panose="02070309020205020404" pitchFamily="49" charset="0"/>
                <a:cs typeface="Courier New" panose="02070309020205020404" pitchFamily="49" charset="0"/>
              </a:rPr>
              <a:t>base</a:t>
            </a:r>
            <a:r>
              <a:rPr lang="en-US" sz="2400" dirty="0">
                <a:latin typeface="Calibri" panose="020F0502020204030204" pitchFamily="34" charset="0"/>
              </a:rPr>
              <a:t> keyword:</a:t>
            </a: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marL="514350" indent="0">
              <a:buNone/>
              <a:defRPr/>
            </a:pPr>
            <a:endParaRPr lang="en-US" sz="1800" dirty="0">
              <a:latin typeface="Calibri" panose="020F0502020204030204" pitchFamily="34" charset="0"/>
            </a:endParaRPr>
          </a:p>
          <a:p>
            <a:pPr marL="514350" indent="0">
              <a:buNone/>
              <a:defRPr/>
            </a:pPr>
            <a:r>
              <a:rPr lang="en-US" sz="2400" dirty="0">
                <a:latin typeface="Calibri" panose="020F0502020204030204" pitchFamily="34" charset="0"/>
              </a:rPr>
              <a:t>where,</a:t>
            </a:r>
            <a:endParaRPr lang="en-GB" sz="24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ClassName</a:t>
            </a:r>
            <a:r>
              <a:rPr lang="en-US" sz="1600" dirty="0">
                <a:latin typeface="Courier New" panose="02070309020205020404" pitchFamily="49" charset="0"/>
                <a:cs typeface="Courier New" panose="02070309020205020404" pitchFamily="49" charset="0"/>
              </a:rPr>
              <a:t>&gt;: </a:t>
            </a:r>
            <a:r>
              <a:rPr lang="en-US" sz="1600" dirty="0">
                <a:latin typeface="Calibri" panose="020F0502020204030204" pitchFamily="34" charset="0"/>
              </a:rPr>
              <a:t>Is the name of the base class.</a:t>
            </a:r>
            <a:endParaRPr lang="en-GB" sz="16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accessmodifier</a:t>
            </a:r>
            <a:r>
              <a:rPr lang="en-US" sz="1600" dirty="0">
                <a:latin typeface="Courier New" panose="02070309020205020404" pitchFamily="49" charset="0"/>
                <a:cs typeface="Courier New" panose="02070309020205020404" pitchFamily="49" charset="0"/>
              </a:rPr>
              <a:t>&gt;: </a:t>
            </a:r>
            <a:r>
              <a:rPr lang="en-US" sz="1600" dirty="0">
                <a:latin typeface="Calibri" panose="020F0502020204030204" pitchFamily="34" charset="0"/>
              </a:rPr>
              <a:t>Specifies the scope of the class or method.</a:t>
            </a:r>
            <a:endParaRPr lang="en-GB" sz="16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returntype</a:t>
            </a:r>
            <a:r>
              <a:rPr lang="en-US" sz="1600" dirty="0">
                <a:latin typeface="Courier New" panose="02070309020205020404" pitchFamily="49" charset="0"/>
                <a:cs typeface="Courier New" panose="02070309020205020404" pitchFamily="49" charset="0"/>
              </a:rPr>
              <a:t>&gt;: </a:t>
            </a:r>
            <a:r>
              <a:rPr lang="en-US" sz="1600" dirty="0">
                <a:latin typeface="Calibri" panose="020F0502020204030204" pitchFamily="34" charset="0"/>
              </a:rPr>
              <a:t>Specifies the type of data the method will return.</a:t>
            </a:r>
            <a:endParaRPr lang="en-GB" sz="16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BaseMethod</a:t>
            </a:r>
            <a:r>
              <a:rPr lang="en-US" sz="1600" dirty="0">
                <a:latin typeface="Courier New" panose="02070309020205020404" pitchFamily="49" charset="0"/>
                <a:cs typeface="Courier New" panose="02070309020205020404" pitchFamily="49" charset="0"/>
              </a:rPr>
              <a:t>&gt;</a:t>
            </a:r>
            <a:r>
              <a:rPr lang="en-US" sz="1600" dirty="0">
                <a:latin typeface="Calibri" panose="020F0502020204030204" pitchFamily="34" charset="0"/>
              </a:rPr>
              <a:t>: Is the base class method.</a:t>
            </a:r>
            <a:endParaRPr lang="en-GB" sz="16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&lt;ClassName1&gt;: </a:t>
            </a:r>
            <a:r>
              <a:rPr lang="en-US" sz="1600" dirty="0">
                <a:latin typeface="Calibri" panose="020F0502020204030204" pitchFamily="34" charset="0"/>
              </a:rPr>
              <a:t>Is the name of the derived class.</a:t>
            </a:r>
            <a:endParaRPr lang="en-GB" sz="1600" dirty="0">
              <a:latin typeface="Calibri" panose="020F0502020204030204" pitchFamily="34" charset="0"/>
            </a:endParaRPr>
          </a:p>
          <a:p>
            <a:pPr marL="1085850" lvl="1">
              <a:defRPr/>
            </a:pPr>
            <a:r>
              <a:rPr lang="en-US" sz="1600" dirty="0">
                <a:latin typeface="Courier New" panose="02070309020205020404" pitchFamily="49" charset="0"/>
                <a:cs typeface="Courier New" panose="02070309020205020404" pitchFamily="49" charset="0"/>
              </a:rPr>
              <a:t>base</a:t>
            </a:r>
            <a:r>
              <a:rPr lang="en-US" sz="1600" dirty="0">
                <a:latin typeface="Calibri" panose="020F0502020204030204" pitchFamily="34" charset="0"/>
              </a:rPr>
              <a:t>: Is a keyword used to access the base class members.</a:t>
            </a:r>
            <a:endParaRPr lang="en-GB" sz="16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dirty="0" smtClean="0">
              <a:latin typeface="Arial" panose="020B0604020202020204" pitchFamily="34" charset="0"/>
            </a:endParaRPr>
          </a:p>
        </p:txBody>
      </p:sp>
      <p:sp>
        <p:nvSpPr>
          <p:cNvPr id="34820"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C095313E-13A6-4327-A801-2A180CE255AE}" type="slidenum">
              <a:rPr lang="en-IN" altLang="en-US" sz="1200">
                <a:solidFill>
                  <a:schemeClr val="bg1"/>
                </a:solidFill>
                <a:latin typeface="Calibri" panose="020F0502020204030204" pitchFamily="34" charset="0"/>
              </a:rPr>
              <a:pPr>
                <a:spcBef>
                  <a:spcPct val="0"/>
                </a:spcBef>
                <a:buClrTx/>
                <a:buSzTx/>
                <a:buFontTx/>
                <a:buNone/>
              </a:pPr>
              <a:t>18</a:t>
            </a:fld>
            <a:endParaRPr lang="en-IN" altLang="en-US" sz="1200">
              <a:solidFill>
                <a:schemeClr val="bg1"/>
              </a:solidFill>
              <a:latin typeface="Calibri" panose="020F0502020204030204" pitchFamily="34" charset="0"/>
            </a:endParaRPr>
          </a:p>
        </p:txBody>
      </p:sp>
      <p:sp>
        <p:nvSpPr>
          <p:cNvPr id="34821" name="Text Box 6"/>
          <p:cNvSpPr txBox="1">
            <a:spLocks noChangeArrowheads="1"/>
          </p:cNvSpPr>
          <p:nvPr/>
        </p:nvSpPr>
        <p:spPr bwMode="auto">
          <a:xfrm>
            <a:off x="2209800" y="1676400"/>
            <a:ext cx="7239000" cy="1524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GB" altLang="en-US" sz="1200">
                <a:latin typeface="Calibri" panose="020F0502020204030204" pitchFamily="34" charset="0"/>
              </a:rPr>
              <a:t> </a:t>
            </a:r>
            <a:r>
              <a:rPr lang="en-US" altLang="en-US" sz="1200">
                <a:latin typeface="Courier New" panose="02070309020205020404" pitchFamily="49" charset="0"/>
                <a:cs typeface="Courier New" panose="02070309020205020404" pitchFamily="49" charset="0"/>
              </a:rPr>
              <a:t>class &lt;ClassName&gt;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&lt;accessmodifier&gt;&lt;returntype&gt;&lt;BaseMethod&gt;{}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class &lt;ClassName1&gt;:&lt;ClassName&gt;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base.&lt;BaseMethod&gt;;</a:t>
            </a:r>
            <a:endParaRPr lang="en-GB" altLang="en-US" sz="1200">
              <a:latin typeface="Courier New" panose="02070309020205020404" pitchFamily="49" charset="0"/>
              <a:cs typeface="Courier New" panose="02070309020205020404" pitchFamily="49" charset="0"/>
            </a:endParaRPr>
          </a:p>
          <a:p>
            <a:pPr>
              <a:spcBef>
                <a:spcPct val="0"/>
              </a:spcBef>
              <a:buClrTx/>
              <a:buSzTx/>
              <a:buFont typeface="Wingdings" panose="05000000000000000000" pitchFamily="2" charset="2"/>
              <a:buNone/>
            </a:pPr>
            <a:r>
              <a:rPr lang="en-US" altLang="en-US" sz="1200">
                <a:latin typeface="Courier New" panose="02070309020205020404" pitchFamily="49" charset="0"/>
                <a:cs typeface="Courier New" panose="02070309020205020404" pitchFamily="49" charset="0"/>
              </a:rPr>
              <a:t>}</a:t>
            </a:r>
            <a:endParaRPr lang="en-GB" altLang="en-US" sz="1200">
              <a:latin typeface="Courier New" panose="02070309020205020404" pitchFamily="49" charset="0"/>
              <a:cs typeface="Courier New" panose="02070309020205020404" pitchFamily="49" charset="0"/>
            </a:endParaRPr>
          </a:p>
        </p:txBody>
      </p:sp>
      <p:sp>
        <p:nvSpPr>
          <p:cNvPr id="34822" name="Text Box 4"/>
          <p:cNvSpPr txBox="1">
            <a:spLocks noChangeArrowheads="1"/>
          </p:cNvSpPr>
          <p:nvPr/>
        </p:nvSpPr>
        <p:spPr bwMode="auto">
          <a:xfrm>
            <a:off x="2209800" y="1219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8362285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base</a:t>
            </a:r>
            <a:r>
              <a:rPr lang="en-US" altLang="en-US" smtClean="0">
                <a:latin typeface="Calibri" panose="020F0502020204030204" pitchFamily="34" charset="0"/>
              </a:rPr>
              <a:t> Keyword 3-3</a:t>
            </a:r>
          </a:p>
        </p:txBody>
      </p:sp>
      <p:sp>
        <p:nvSpPr>
          <p:cNvPr id="35843" name="Content Placeholder 2"/>
          <p:cNvSpPr>
            <a:spLocks noGrp="1"/>
          </p:cNvSpPr>
          <p:nvPr>
            <p:ph type="body" idx="1"/>
          </p:nvPr>
        </p:nvSpPr>
        <p:spPr/>
        <p:txBody>
          <a:bodyPr/>
          <a:lstStyle/>
          <a:p>
            <a:pPr>
              <a:buFont typeface="Wingdings" panose="05000000000000000000" pitchFamily="2" charset="2"/>
              <a:buNone/>
            </a:pPr>
            <a:endParaRPr lang="en-US" altLang="en-US" sz="1800">
              <a:latin typeface="Calibri" panose="020F0502020204030204" pitchFamily="34" charset="0"/>
            </a:endParaRPr>
          </a:p>
          <a:p>
            <a:r>
              <a:rPr lang="en-US" altLang="en-US">
                <a:latin typeface="Calibri" panose="020F0502020204030204" pitchFamily="34" charset="0"/>
              </a:rPr>
              <a:t>The following figure displays an example of using the </a:t>
            </a:r>
            <a:r>
              <a:rPr lang="en-US" altLang="en-US">
                <a:latin typeface="Courier New" panose="02070309020205020404" pitchFamily="49" charset="0"/>
                <a:cs typeface="Courier New" panose="02070309020205020404" pitchFamily="49" charset="0"/>
              </a:rPr>
              <a:t>base</a:t>
            </a:r>
            <a:r>
              <a:rPr lang="en-US" altLang="en-US">
                <a:latin typeface="Calibri" panose="020F0502020204030204" pitchFamily="34" charset="0"/>
              </a:rPr>
              <a:t> keyword:</a:t>
            </a:r>
          </a:p>
          <a:p>
            <a:endParaRPr lang="en-US" altLang="en-US" sz="1800">
              <a:latin typeface="Calibri" panose="020F0502020204030204" pitchFamily="34" charset="0"/>
            </a:endParaRPr>
          </a:p>
          <a:p>
            <a:endParaRPr lang="en-US" altLang="en-US" smtClean="0">
              <a:latin typeface="Arial" panose="020B0604020202020204" pitchFamily="34" charset="0"/>
            </a:endParaRPr>
          </a:p>
        </p:txBody>
      </p:sp>
      <p:sp>
        <p:nvSpPr>
          <p:cNvPr id="35844"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BEE702BC-2B01-47D9-AF22-2CC6A16488A6}" type="slidenum">
              <a:rPr lang="en-IN" altLang="en-US" sz="1200">
                <a:solidFill>
                  <a:schemeClr val="bg1"/>
                </a:solidFill>
                <a:latin typeface="Calibri" panose="020F0502020204030204" pitchFamily="34" charset="0"/>
              </a:rPr>
              <a:pPr>
                <a:spcBef>
                  <a:spcPct val="0"/>
                </a:spcBef>
                <a:buClrTx/>
                <a:buSzTx/>
                <a:buFontTx/>
                <a:buNone/>
              </a:pPr>
              <a:t>19</a:t>
            </a:fld>
            <a:endParaRPr lang="en-IN" altLang="en-US" sz="1200">
              <a:solidFill>
                <a:schemeClr val="bg1"/>
              </a:solidFill>
              <a:latin typeface="Calibri" panose="020F0502020204030204" pitchFamily="34" charset="0"/>
            </a:endParaRPr>
          </a:p>
        </p:txBody>
      </p:sp>
      <p:pic>
        <p:nvPicPr>
          <p:cNvPr id="3584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2514600"/>
            <a:ext cx="552450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16624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mtClean="0">
                <a:latin typeface="Calibri" panose="020F0502020204030204" pitchFamily="34" charset="0"/>
              </a:rPr>
              <a:t>Objectives</a:t>
            </a:r>
            <a:endParaRPr lang="en-IN" altLang="en-US" smtClean="0">
              <a:latin typeface="Calibri" panose="020F0502020204030204" pitchFamily="34" charset="0"/>
            </a:endParaRPr>
          </a:p>
        </p:txBody>
      </p:sp>
      <p:sp>
        <p:nvSpPr>
          <p:cNvPr id="7171" name="Content Placeholder 2"/>
          <p:cNvSpPr>
            <a:spLocks noGrp="1"/>
          </p:cNvSpPr>
          <p:nvPr>
            <p:ph type="body" idx="1"/>
          </p:nvPr>
        </p:nvSpPr>
        <p:spPr/>
        <p:txBody>
          <a:bodyPr/>
          <a:lstStyle/>
          <a:p>
            <a:r>
              <a:rPr lang="en-US" altLang="en-US" sz="2400">
                <a:latin typeface="Calibri" panose="020F0502020204030204" pitchFamily="34" charset="0"/>
              </a:rPr>
              <a:t>Define and describe inheritance</a:t>
            </a:r>
            <a:endParaRPr lang="en-GB" altLang="en-US" sz="2400">
              <a:latin typeface="Calibri" panose="020F0502020204030204" pitchFamily="34" charset="0"/>
            </a:endParaRPr>
          </a:p>
          <a:p>
            <a:r>
              <a:rPr lang="en-US" altLang="en-US" sz="2400">
                <a:latin typeface="Calibri" panose="020F0502020204030204" pitchFamily="34" charset="0"/>
              </a:rPr>
              <a:t>Explain method overriding</a:t>
            </a:r>
            <a:endParaRPr lang="en-GB" altLang="en-US" sz="2400">
              <a:latin typeface="Calibri" panose="020F0502020204030204" pitchFamily="34" charset="0"/>
            </a:endParaRPr>
          </a:p>
          <a:p>
            <a:r>
              <a:rPr lang="en-US" altLang="en-US" sz="2400">
                <a:latin typeface="Calibri" panose="020F0502020204030204" pitchFamily="34" charset="0"/>
              </a:rPr>
              <a:t>Define and describe sealed classes</a:t>
            </a:r>
            <a:endParaRPr lang="en-GB" altLang="en-US" sz="2400">
              <a:latin typeface="Calibri" panose="020F0502020204030204" pitchFamily="34" charset="0"/>
            </a:endParaRPr>
          </a:p>
          <a:p>
            <a:r>
              <a:rPr lang="en-US" altLang="en-US" sz="2400">
                <a:latin typeface="Calibri" panose="020F0502020204030204" pitchFamily="34" charset="0"/>
              </a:rPr>
              <a:t>Explain polymorphism </a:t>
            </a:r>
            <a:endParaRPr lang="en-GB" altLang="en-US" sz="2400">
              <a:latin typeface="Calibri" panose="020F0502020204030204" pitchFamily="34" charset="0"/>
            </a:endParaRPr>
          </a:p>
          <a:p>
            <a:pPr eaLnBrk="1" hangingPunct="1"/>
            <a:endParaRPr lang="en-US" altLang="en-US" sz="2200">
              <a:latin typeface="Arial" panose="020B0604020202020204" pitchFamily="34" charset="0"/>
            </a:endParaRPr>
          </a:p>
        </p:txBody>
      </p:sp>
      <p:sp>
        <p:nvSpPr>
          <p:cNvPr id="717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9DD4C0C-7866-4FC2-B206-425410D292C2}" type="slidenum">
              <a:rPr lang="en-IN" altLang="en-US" sz="1200">
                <a:solidFill>
                  <a:schemeClr val="bg1"/>
                </a:solidFill>
                <a:latin typeface="Calibri" panose="020F0502020204030204" pitchFamily="34" charset="0"/>
              </a:rPr>
              <a:pPr>
                <a:spcBef>
                  <a:spcPct val="0"/>
                </a:spcBef>
                <a:buClrTx/>
                <a:buSzTx/>
                <a:buFontTx/>
                <a:buNone/>
              </a:pPr>
              <a:t>2</a:t>
            </a:fld>
            <a:endParaRPr lang="en-IN"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886762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ourier New" panose="02070309020205020404" pitchFamily="49" charset="0"/>
                <a:cs typeface="Courier New" panose="02070309020205020404" pitchFamily="49" charset="0"/>
              </a:rPr>
              <a:t>new</a:t>
            </a:r>
            <a:r>
              <a:rPr lang="en-US" altLang="en-US" smtClean="0">
                <a:latin typeface="Calibri" panose="020F0502020204030204" pitchFamily="34" charset="0"/>
              </a:rPr>
              <a:t> Keyword 1-2 </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36867" name="Content Placeholder 2"/>
          <p:cNvSpPr>
            <a:spLocks noGrp="1"/>
          </p:cNvSpPr>
          <p:nvPr>
            <p:ph type="body" idx="1"/>
          </p:nvPr>
        </p:nvSpPr>
        <p:spPr/>
        <p:txBody>
          <a:bodyPr/>
          <a:lstStyle/>
          <a:p>
            <a:r>
              <a:rPr lang="en-US" altLang="en-US" sz="1900">
                <a:latin typeface="Calibri" panose="020F0502020204030204" pitchFamily="34" charset="0"/>
              </a:rPr>
              <a:t>The </a:t>
            </a:r>
            <a:r>
              <a:rPr lang="en-US" altLang="en-US" sz="1900">
                <a:latin typeface="Courier New" panose="02070309020205020404" pitchFamily="49" charset="0"/>
                <a:cs typeface="Courier New" panose="02070309020205020404" pitchFamily="49" charset="0"/>
              </a:rPr>
              <a:t>new</a:t>
            </a:r>
            <a:r>
              <a:rPr lang="en-US" altLang="en-US" sz="1900">
                <a:latin typeface="Calibri" panose="020F0502020204030204" pitchFamily="34" charset="0"/>
              </a:rPr>
              <a:t> keyword can either be used as an operator or as a modifier in C#.</a:t>
            </a: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endParaRPr lang="en-US" altLang="en-US" sz="1900">
              <a:latin typeface="Calibri" panose="020F0502020204030204" pitchFamily="34" charset="0"/>
            </a:endParaRPr>
          </a:p>
          <a:p>
            <a:r>
              <a:rPr lang="en-US" altLang="en-US" sz="1900">
                <a:latin typeface="Calibri" panose="020F0502020204030204" pitchFamily="34" charset="0"/>
              </a:rPr>
              <a:t>This allows you to redefine the inherited methods or variables in the derived class.</a:t>
            </a:r>
          </a:p>
          <a:p>
            <a:r>
              <a:rPr lang="en-US" altLang="en-US" sz="1900">
                <a:latin typeface="Calibri" panose="020F0502020204030204" pitchFamily="34" charset="0"/>
              </a:rPr>
              <a:t>Since redefining the base class members in the derived class results in base class members being hidden, the only way you can access these is by using the </a:t>
            </a:r>
            <a:r>
              <a:rPr lang="en-US" altLang="en-US" sz="1900">
                <a:latin typeface="Courier New" panose="02070309020205020404" pitchFamily="49" charset="0"/>
                <a:cs typeface="Courier New" panose="02070309020205020404" pitchFamily="49" charset="0"/>
              </a:rPr>
              <a:t>base</a:t>
            </a:r>
            <a:r>
              <a:rPr lang="en-US" altLang="en-US" sz="1900">
                <a:latin typeface="Calibri" panose="020F0502020204030204" pitchFamily="34" charset="0"/>
              </a:rPr>
              <a:t> keyword. </a:t>
            </a: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GB" altLang="en-US" sz="24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36871"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AC364F23-D94B-45E4-B6CA-94401A1770BD}" type="slidenum">
              <a:rPr lang="en-IN" altLang="en-US" sz="1200">
                <a:solidFill>
                  <a:schemeClr val="bg1"/>
                </a:solidFill>
                <a:latin typeface="Calibri" panose="020F0502020204030204" pitchFamily="34" charset="0"/>
              </a:rPr>
              <a:pPr>
                <a:spcBef>
                  <a:spcPct val="0"/>
                </a:spcBef>
                <a:buClrTx/>
                <a:buSzTx/>
                <a:buFontTx/>
                <a:buNone/>
              </a:pPr>
              <a:t>20</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8" name="Diagram 7"/>
          <p:cNvGraphicFramePr/>
          <p:nvPr/>
        </p:nvGraphicFramePr>
        <p:xfrm>
          <a:off x="2667000" y="76200"/>
          <a:ext cx="7086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7770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p:cNvSpPr txBox="1">
            <a:spLocks noChangeArrowheads="1"/>
          </p:cNvSpPr>
          <p:nvPr/>
        </p:nvSpPr>
        <p:spPr bwMode="auto">
          <a:xfrm>
            <a:off x="1752600" y="5451476"/>
            <a:ext cx="7239000" cy="3810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Tx/>
              <a:buNone/>
            </a:pPr>
            <a:r>
              <a:rPr lang="en-US" altLang="en-US" sz="1600">
                <a:latin typeface="Courier New" panose="02070309020205020404" pitchFamily="49" charset="0"/>
                <a:cs typeface="Courier New" panose="02070309020205020404" pitchFamily="49" charset="0"/>
              </a:rPr>
              <a:t>EmployeesobjEmp=newEmployees();</a:t>
            </a:r>
            <a:endParaRPr lang="en-GB" altLang="en-US" sz="1600">
              <a:latin typeface="Courier New" panose="02070309020205020404" pitchFamily="49" charset="0"/>
            </a:endParaRPr>
          </a:p>
        </p:txBody>
      </p:sp>
      <p:sp>
        <p:nvSpPr>
          <p:cNvPr id="38915"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ourier New" panose="02070309020205020404" pitchFamily="49" charset="0"/>
                <a:cs typeface="Courier New" panose="02070309020205020404" pitchFamily="49" charset="0"/>
              </a:rPr>
              <a:t>new</a:t>
            </a:r>
            <a:r>
              <a:rPr lang="en-US" altLang="en-US" smtClean="0">
                <a:latin typeface="Calibri" panose="020F0502020204030204" pitchFamily="34" charset="0"/>
              </a:rPr>
              <a:t> Keyword 2-2 </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37892" name="Content Placeholder 2"/>
          <p:cNvSpPr>
            <a:spLocks noGrp="1"/>
          </p:cNvSpPr>
          <p:nvPr>
            <p:ph type="body" idx="1"/>
          </p:nvPr>
        </p:nvSpPr>
        <p:spPr/>
        <p:txBody>
          <a:bodyPr/>
          <a:lstStyle/>
          <a:p>
            <a:pPr>
              <a:defRPr/>
            </a:pPr>
            <a:r>
              <a:rPr lang="en-US" sz="2000" dirty="0">
                <a:latin typeface="Calibri" panose="020F0502020204030204" pitchFamily="34" charset="0"/>
              </a:rPr>
              <a:t>The following syntax shows the use of the </a:t>
            </a:r>
            <a:r>
              <a:rPr lang="en-US" sz="2000" dirty="0">
                <a:latin typeface="Courier New" panose="02070309020205020404" pitchFamily="49" charset="0"/>
                <a:cs typeface="Courier New" panose="02070309020205020404" pitchFamily="49" charset="0"/>
              </a:rPr>
              <a:t>new</a:t>
            </a:r>
            <a:r>
              <a:rPr lang="en-US" sz="2000" dirty="0">
                <a:latin typeface="Calibri" panose="020F0502020204030204" pitchFamily="34" charset="0"/>
              </a:rPr>
              <a:t> modifier:</a:t>
            </a: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marL="285750" indent="0">
              <a:buNone/>
              <a:defRPr/>
            </a:pPr>
            <a:r>
              <a:rPr lang="en-US" sz="2000" dirty="0">
                <a:latin typeface="Calibri" panose="020F0502020204030204" pitchFamily="34" charset="0"/>
              </a:rPr>
              <a:t>where,</a:t>
            </a:r>
            <a:endParaRPr lang="en-GB" sz="20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accessmodifier</a:t>
            </a:r>
            <a:r>
              <a:rPr lang="en-US" sz="1400" dirty="0">
                <a:latin typeface="Courier New" panose="02070309020205020404" pitchFamily="49" charset="0"/>
                <a:cs typeface="Courier New" panose="02070309020205020404" pitchFamily="49" charset="0"/>
              </a:rPr>
              <a:t>&gt;: </a:t>
            </a:r>
            <a:r>
              <a:rPr lang="en-US" sz="1400" dirty="0">
                <a:latin typeface="Calibri" panose="020F0502020204030204" pitchFamily="34" charset="0"/>
              </a:rPr>
              <a:t>Specifies the scope of the class or method.</a:t>
            </a:r>
            <a:endParaRPr lang="en-GB" sz="14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returntype</a:t>
            </a:r>
            <a:r>
              <a:rPr lang="en-US" sz="1400" dirty="0">
                <a:latin typeface="Courier New" panose="02070309020205020404" pitchFamily="49" charset="0"/>
                <a:cs typeface="Courier New" panose="02070309020205020404" pitchFamily="49" charset="0"/>
              </a:rPr>
              <a:t>&gt;: </a:t>
            </a:r>
            <a:r>
              <a:rPr lang="en-US" sz="1400" dirty="0">
                <a:latin typeface="Calibri" panose="020F0502020204030204" pitchFamily="34" charset="0"/>
              </a:rPr>
              <a:t>Specifies the type of data the method will return.</a:t>
            </a:r>
            <a:endParaRPr lang="en-GB" sz="14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ClassName</a:t>
            </a:r>
            <a:r>
              <a:rPr lang="en-US" sz="1400" dirty="0">
                <a:latin typeface="Courier New" panose="02070309020205020404" pitchFamily="49" charset="0"/>
                <a:cs typeface="Courier New" panose="02070309020205020404" pitchFamily="49" charset="0"/>
              </a:rPr>
              <a:t>&gt;: </a:t>
            </a:r>
            <a:r>
              <a:rPr lang="en-US" sz="1400" dirty="0">
                <a:latin typeface="Calibri" panose="020F0502020204030204" pitchFamily="34" charset="0"/>
              </a:rPr>
              <a:t>Is the name of the base class.</a:t>
            </a:r>
            <a:endParaRPr lang="en-GB" sz="14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&lt;ClassName1&gt;: </a:t>
            </a:r>
            <a:r>
              <a:rPr lang="en-US" sz="1400" dirty="0">
                <a:latin typeface="Calibri" panose="020F0502020204030204" pitchFamily="34" charset="0"/>
              </a:rPr>
              <a:t>Is the name of the derived class.</a:t>
            </a:r>
            <a:endParaRPr lang="en-GB" sz="14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new: </a:t>
            </a:r>
            <a:r>
              <a:rPr lang="en-US" sz="1400" dirty="0">
                <a:latin typeface="Calibri" panose="020F0502020204030204" pitchFamily="34" charset="0"/>
              </a:rPr>
              <a:t>Is a keyword used to hide the base class method.</a:t>
            </a:r>
            <a:endParaRPr lang="en-GB" sz="1600" dirty="0">
              <a:latin typeface="Calibri" panose="020F0502020204030204" pitchFamily="34" charset="0"/>
            </a:endParaRPr>
          </a:p>
          <a:p>
            <a:pPr>
              <a:defRPr/>
            </a:pPr>
            <a:r>
              <a:rPr lang="en-US" sz="2000" dirty="0">
                <a:latin typeface="Calibri" panose="020F0502020204030204" pitchFamily="34" charset="0"/>
              </a:rPr>
              <a:t>The following code creates an object using the </a:t>
            </a:r>
            <a:r>
              <a:rPr lang="en-US" sz="2000" dirty="0">
                <a:latin typeface="Courier New" panose="02070309020205020404" pitchFamily="49" charset="0"/>
                <a:cs typeface="Courier New" panose="02070309020205020404" pitchFamily="49" charset="0"/>
              </a:rPr>
              <a:t>new</a:t>
            </a:r>
            <a:r>
              <a:rPr lang="en-US" sz="2000" dirty="0">
                <a:latin typeface="Calibri" panose="020F0502020204030204" pitchFamily="34" charset="0"/>
              </a:rPr>
              <a:t> operator:</a:t>
            </a:r>
            <a:endParaRPr lang="en-GB" sz="2000" dirty="0">
              <a:latin typeface="Calibri" panose="020F0502020204030204" pitchFamily="34" charset="0"/>
            </a:endParaRPr>
          </a:p>
          <a:p>
            <a:pPr>
              <a:defRPr/>
            </a:pPr>
            <a:endParaRPr lang="en-GB" sz="1800" dirty="0">
              <a:latin typeface="Calibri" panose="020F0502020204030204" pitchFamily="34" charset="0"/>
            </a:endParaRPr>
          </a:p>
          <a:p>
            <a:pPr>
              <a:buFont typeface="Wingdings" panose="05000000000000000000" pitchFamily="2" charset="2"/>
              <a:buNone/>
              <a:defRPr/>
            </a:pPr>
            <a:endParaRPr lang="en-GB" sz="1800" dirty="0">
              <a:latin typeface="Calibri" panose="020F0502020204030204" pitchFamily="34" charset="0"/>
            </a:endParaRPr>
          </a:p>
          <a:p>
            <a:pPr>
              <a:buFont typeface="Wingdings" panose="05000000000000000000" pitchFamily="2" charset="2"/>
              <a:buNone/>
              <a:defRPr/>
            </a:pPr>
            <a:endParaRPr lang="en-US" sz="2000" dirty="0">
              <a:latin typeface="Calibri" panose="020F0502020204030204" pitchFamily="34" charset="0"/>
            </a:endParaRPr>
          </a:p>
          <a:p>
            <a:pPr lvl="1">
              <a:defRPr/>
            </a:pPr>
            <a:r>
              <a:rPr lang="en-US" sz="1600" dirty="0">
                <a:latin typeface="Calibri" panose="020F0502020204030204" pitchFamily="34" charset="0"/>
              </a:rPr>
              <a:t>Here, the code creates an instance called </a:t>
            </a:r>
            <a:r>
              <a:rPr lang="en-US" sz="1600" b="1" dirty="0" err="1">
                <a:latin typeface="Courier New" panose="02070309020205020404" pitchFamily="49" charset="0"/>
                <a:cs typeface="Courier New" panose="02070309020205020404" pitchFamily="49" charset="0"/>
              </a:rPr>
              <a:t>objEmp</a:t>
            </a:r>
            <a:r>
              <a:rPr lang="en-US" sz="1600" dirty="0">
                <a:latin typeface="Calibri" panose="020F0502020204030204" pitchFamily="34" charset="0"/>
              </a:rPr>
              <a:t> of the class </a:t>
            </a:r>
            <a:r>
              <a:rPr lang="en-US" sz="1600" b="1" dirty="0">
                <a:latin typeface="Courier New" panose="02070309020205020404" pitchFamily="49" charset="0"/>
                <a:cs typeface="Courier New" panose="02070309020205020404" pitchFamily="49" charset="0"/>
              </a:rPr>
              <a:t>Employees</a:t>
            </a:r>
            <a:r>
              <a:rPr lang="en-US" sz="1600" dirty="0">
                <a:latin typeface="Calibri" panose="020F0502020204030204" pitchFamily="34" charset="0"/>
              </a:rPr>
              <a:t> and invokes its constructor.</a:t>
            </a:r>
            <a:endParaRPr lang="en-GB" sz="16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p:txBody>
      </p:sp>
      <p:sp>
        <p:nvSpPr>
          <p:cNvPr id="38920"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7BEF37E5-8A28-4EF1-81C7-2378727713C8}" type="slidenum">
              <a:rPr lang="en-IN" altLang="en-US" sz="1200">
                <a:solidFill>
                  <a:schemeClr val="bg1"/>
                </a:solidFill>
                <a:latin typeface="Calibri" panose="020F0502020204030204" pitchFamily="34" charset="0"/>
              </a:rPr>
              <a:pPr>
                <a:spcBef>
                  <a:spcPct val="0"/>
                </a:spcBef>
                <a:buClrTx/>
                <a:buSzTx/>
                <a:buFontTx/>
                <a:buNone/>
              </a:pPr>
              <a:t>21</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0" name="Text Box 6"/>
          <p:cNvSpPr txBox="1">
            <a:spLocks noChangeArrowheads="1"/>
          </p:cNvSpPr>
          <p:nvPr/>
        </p:nvSpPr>
        <p:spPr bwMode="auto">
          <a:xfrm>
            <a:off x="3810000" y="1143000"/>
            <a:ext cx="6629400" cy="1676400"/>
          </a:xfrm>
          <a:prstGeom prst="rect">
            <a:avLst/>
          </a:prstGeom>
          <a:solidFill>
            <a:srgbClr val="FFFF00">
              <a:alpha val="39999"/>
            </a:srgbClr>
          </a:solidFill>
          <a:ln w="12700" algn="ctr">
            <a:solidFill>
              <a:schemeClr val="tx1"/>
            </a:solidFill>
            <a:miter lim="800000"/>
            <a:headEnd/>
            <a:tailEnd/>
          </a:ln>
        </p:spPr>
        <p:txBody>
          <a:bodyPr/>
          <a:lstStyle/>
          <a:p>
            <a:pPr indent="63500">
              <a:defRPr/>
            </a:pPr>
            <a:r>
              <a:rPr lang="en-GB" sz="1200" dirty="0">
                <a:latin typeface="Calibri" pitchFamily="34" charset="0"/>
              </a:rPr>
              <a:t> </a:t>
            </a:r>
            <a:r>
              <a:rPr lang="en-GB" sz="1200" dirty="0">
                <a:cs typeface="Courier New" pitchFamily="49" charset="0"/>
              </a:rPr>
              <a:t>&lt;access modifier&gt;class&lt;</a:t>
            </a:r>
            <a:r>
              <a:rPr lang="en-GB" sz="1200" dirty="0" err="1">
                <a:cs typeface="Courier New" pitchFamily="49" charset="0"/>
              </a:rPr>
              <a:t>ClassName</a:t>
            </a:r>
            <a:r>
              <a:rPr lang="en-GB" sz="1200" dirty="0">
                <a:cs typeface="Courier New" pitchFamily="49" charset="0"/>
              </a:rPr>
              <a:t>&gt;</a:t>
            </a:r>
          </a:p>
          <a:p>
            <a:pPr indent="63500">
              <a:defRPr/>
            </a:pPr>
            <a:r>
              <a:rPr lang="en-GB" sz="1200" dirty="0">
                <a:cs typeface="Courier New" pitchFamily="49" charset="0"/>
              </a:rPr>
              <a:t>{</a:t>
            </a:r>
          </a:p>
          <a:p>
            <a:pPr indent="63500">
              <a:defRPr/>
            </a:pPr>
            <a:r>
              <a:rPr lang="en-GB" sz="1200" dirty="0">
                <a:cs typeface="Courier New" pitchFamily="49" charset="0"/>
              </a:rPr>
              <a:t>&lt;access modifier&gt;&lt;</a:t>
            </a:r>
            <a:r>
              <a:rPr lang="en-GB" sz="1200" dirty="0" err="1">
                <a:cs typeface="Courier New" pitchFamily="49" charset="0"/>
              </a:rPr>
              <a:t>returntype</a:t>
            </a:r>
            <a:r>
              <a:rPr lang="en-GB" sz="1200" dirty="0">
                <a:cs typeface="Courier New" pitchFamily="49" charset="0"/>
              </a:rPr>
              <a:t>&gt;&lt;</a:t>
            </a:r>
            <a:r>
              <a:rPr lang="en-GB" sz="1200" dirty="0" err="1">
                <a:cs typeface="Courier New" pitchFamily="49" charset="0"/>
              </a:rPr>
              <a:t>BaseMethod</a:t>
            </a:r>
            <a:r>
              <a:rPr lang="en-GB" sz="1200" dirty="0">
                <a:cs typeface="Courier New" pitchFamily="49" charset="0"/>
              </a:rPr>
              <a:t>&gt;{}</a:t>
            </a:r>
          </a:p>
          <a:p>
            <a:pPr indent="63500">
              <a:defRPr/>
            </a:pPr>
            <a:r>
              <a:rPr lang="en-GB" sz="1200" dirty="0">
                <a:cs typeface="Courier New" pitchFamily="49" charset="0"/>
              </a:rPr>
              <a:t>}</a:t>
            </a:r>
          </a:p>
          <a:p>
            <a:pPr indent="63500">
              <a:defRPr/>
            </a:pPr>
            <a:r>
              <a:rPr lang="en-GB" sz="1200" dirty="0">
                <a:cs typeface="Courier New" pitchFamily="49" charset="0"/>
              </a:rPr>
              <a:t>&lt;access modifier&gt;class&lt;ClassName1&gt;:&lt;</a:t>
            </a:r>
            <a:r>
              <a:rPr lang="en-GB" sz="1200" dirty="0" err="1">
                <a:cs typeface="Courier New" pitchFamily="49" charset="0"/>
              </a:rPr>
              <a:t>ClassName</a:t>
            </a:r>
            <a:r>
              <a:rPr lang="en-GB" sz="1200" dirty="0">
                <a:cs typeface="Courier New" pitchFamily="49" charset="0"/>
              </a:rPr>
              <a:t>&gt;</a:t>
            </a:r>
          </a:p>
          <a:p>
            <a:pPr indent="63500">
              <a:defRPr/>
            </a:pPr>
            <a:r>
              <a:rPr lang="en-GB" sz="1200" dirty="0">
                <a:cs typeface="Courier New" pitchFamily="49" charset="0"/>
              </a:rPr>
              <a:t>{</a:t>
            </a:r>
          </a:p>
          <a:p>
            <a:pPr indent="63500">
              <a:defRPr/>
            </a:pPr>
            <a:r>
              <a:rPr lang="en-GB" sz="1200" dirty="0">
                <a:cs typeface="Courier New" pitchFamily="49" charset="0"/>
              </a:rPr>
              <a:t>new&lt;a</a:t>
            </a:r>
            <a:r>
              <a:rPr lang="en-GB" sz="1600" dirty="0">
                <a:cs typeface="Courier New" pitchFamily="49" charset="0"/>
              </a:rPr>
              <a:t>ccess modifier&gt;void&lt;</a:t>
            </a:r>
            <a:r>
              <a:rPr lang="en-GB" sz="1600" dirty="0" err="1">
                <a:cs typeface="Courier New" pitchFamily="49" charset="0"/>
              </a:rPr>
              <a:t>BaseMethod</a:t>
            </a:r>
            <a:r>
              <a:rPr lang="en-GB" sz="1600" dirty="0">
                <a:cs typeface="Courier New" pitchFamily="49" charset="0"/>
              </a:rPr>
              <a:t>&gt;{}</a:t>
            </a:r>
          </a:p>
          <a:p>
            <a:pPr>
              <a:buFont typeface="Wingdings" pitchFamily="2" charset="2"/>
              <a:buNone/>
              <a:defRPr/>
            </a:pPr>
            <a:r>
              <a:rPr lang="en-GB" sz="1600" dirty="0">
                <a:cs typeface="Courier New" pitchFamily="49" charset="0"/>
              </a:rPr>
              <a:t>    }</a:t>
            </a:r>
          </a:p>
        </p:txBody>
      </p:sp>
      <p:sp>
        <p:nvSpPr>
          <p:cNvPr id="38922" name="Text Box 4"/>
          <p:cNvSpPr txBox="1">
            <a:spLocks noChangeArrowheads="1"/>
          </p:cNvSpPr>
          <p:nvPr/>
        </p:nvSpPr>
        <p:spPr bwMode="auto">
          <a:xfrm>
            <a:off x="2209800" y="11430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
        <p:nvSpPr>
          <p:cNvPr id="38923" name="Text Box 4"/>
          <p:cNvSpPr txBox="1">
            <a:spLocks noChangeArrowheads="1"/>
          </p:cNvSpPr>
          <p:nvPr/>
        </p:nvSpPr>
        <p:spPr bwMode="auto">
          <a:xfrm>
            <a:off x="1752600" y="502666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dirty="0">
                <a:solidFill>
                  <a:schemeClr val="bg1"/>
                </a:solidFill>
                <a:latin typeface="Tahoma" panose="020B0604030504040204" pitchFamily="34" charset="0"/>
              </a:rPr>
              <a:t>Snippet</a:t>
            </a:r>
          </a:p>
        </p:txBody>
      </p:sp>
    </p:spTree>
    <p:extLst>
      <p:ext uri="{BB962C8B-B14F-4D97-AF65-F5344CB8AC3E}">
        <p14:creationId xmlns:p14="http://schemas.microsoft.com/office/powerpoint/2010/main" val="493164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protected</a:t>
            </a:r>
            <a:r>
              <a:rPr lang="en-US" altLang="en-US" smtClean="0">
                <a:latin typeface="Calibri" panose="020F0502020204030204" pitchFamily="34" charset="0"/>
              </a:rPr>
              <a:t> Access Modifier 1-2</a:t>
            </a:r>
          </a:p>
        </p:txBody>
      </p:sp>
      <p:sp>
        <p:nvSpPr>
          <p:cNvPr id="21507" name="Content Placeholder 2"/>
          <p:cNvSpPr>
            <a:spLocks noGrp="1"/>
          </p:cNvSpPr>
          <p:nvPr>
            <p:ph type="body" idx="1"/>
          </p:nvPr>
        </p:nvSpPr>
        <p:spPr/>
        <p:txBody>
          <a:bodyPr/>
          <a:lstStyle/>
          <a:p>
            <a:pPr marL="0" indent="0">
              <a:buNone/>
              <a:defRPr/>
            </a:pPr>
            <a:r>
              <a:rPr lang="en-US" sz="1800" dirty="0">
                <a:latin typeface="Calibri" pitchFamily="34" charset="0"/>
              </a:rPr>
              <a:t>The following code demonstrates the use of the </a:t>
            </a:r>
            <a:r>
              <a:rPr lang="en-US" sz="1800" dirty="0">
                <a:latin typeface="Courier New" pitchFamily="49" charset="0"/>
                <a:cs typeface="Courier New" pitchFamily="49" charset="0"/>
              </a:rPr>
              <a:t>new</a:t>
            </a:r>
            <a:r>
              <a:rPr lang="en-US" sz="1800" dirty="0">
                <a:latin typeface="Calibri" pitchFamily="34" charset="0"/>
              </a:rPr>
              <a:t> modifier to redefine the inherited methods in the </a:t>
            </a:r>
            <a:r>
              <a:rPr lang="en-US" sz="1800" dirty="0">
                <a:latin typeface="Courier New" panose="02070309020205020404" pitchFamily="49" charset="0"/>
                <a:cs typeface="Courier New" panose="02070309020205020404" pitchFamily="49" charset="0"/>
              </a:rPr>
              <a:t>base</a:t>
            </a:r>
            <a:r>
              <a:rPr lang="en-US" sz="1800" dirty="0">
                <a:latin typeface="Calibri" pitchFamily="34" charset="0"/>
              </a:rPr>
              <a:t> class:</a:t>
            </a: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defRPr/>
            </a:pPr>
            <a:endParaRPr lang="en-US" sz="2400" dirty="0">
              <a:latin typeface="Calibri" pitchFamily="34" charset="0"/>
            </a:endParaRPr>
          </a:p>
          <a:p>
            <a:pPr>
              <a:buFont typeface="Wingdings" panose="05000000000000000000" pitchFamily="2" charset="2"/>
              <a:buNone/>
              <a:defRPr/>
            </a:pPr>
            <a:r>
              <a:rPr lang="en-US" sz="1400" dirty="0">
                <a:latin typeface="Courier New" pitchFamily="49" charset="0"/>
                <a:cs typeface="Courier New" pitchFamily="49" charset="0"/>
              </a:rPr>
              <a:t>                </a:t>
            </a:r>
          </a:p>
          <a:p>
            <a:pPr>
              <a:buFont typeface="Wingdings" panose="05000000000000000000" pitchFamily="2" charset="2"/>
              <a:buNone/>
              <a:defRPr/>
            </a:pPr>
            <a:endParaRPr lang="en-GB" sz="2400" dirty="0">
              <a:latin typeface="Calibri" pitchFamily="34" charset="0"/>
            </a:endParaRPr>
          </a:p>
          <a:p>
            <a:pPr>
              <a:defRPr/>
            </a:pPr>
            <a:endParaRPr lang="en-US" sz="2400" dirty="0">
              <a:latin typeface="Calibri" pitchFamily="34" charset="0"/>
            </a:endParaRPr>
          </a:p>
          <a:p>
            <a:pPr>
              <a:defRPr/>
            </a:pPr>
            <a:endParaRPr lang="en-US" sz="2400" dirty="0"/>
          </a:p>
        </p:txBody>
      </p:sp>
      <p:sp>
        <p:nvSpPr>
          <p:cNvPr id="40964"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E7138984-7FDD-436A-A5AF-C4EC649774F0}" type="slidenum">
              <a:rPr lang="en-IN" altLang="en-US" sz="1200">
                <a:solidFill>
                  <a:schemeClr val="bg1"/>
                </a:solidFill>
                <a:latin typeface="Calibri" panose="020F0502020204030204" pitchFamily="34" charset="0"/>
              </a:rPr>
              <a:pPr>
                <a:spcBef>
                  <a:spcPct val="0"/>
                </a:spcBef>
                <a:buClrTx/>
                <a:buSzTx/>
                <a:buFontTx/>
                <a:buNone/>
              </a:pPr>
              <a:t>22</a:t>
            </a:fld>
            <a:endParaRPr lang="en-IN" altLang="en-US" sz="1200">
              <a:solidFill>
                <a:schemeClr val="bg1"/>
              </a:solidFill>
              <a:latin typeface="Calibri" panose="020F0502020204030204" pitchFamily="34" charset="0"/>
            </a:endParaRPr>
          </a:p>
        </p:txBody>
      </p:sp>
      <p:sp>
        <p:nvSpPr>
          <p:cNvPr id="5" name="Text Box 6"/>
          <p:cNvSpPr txBox="1">
            <a:spLocks noChangeArrowheads="1"/>
          </p:cNvSpPr>
          <p:nvPr/>
        </p:nvSpPr>
        <p:spPr bwMode="auto">
          <a:xfrm>
            <a:off x="1981200" y="1828800"/>
            <a:ext cx="7239000" cy="44196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defRPr/>
            </a:pPr>
            <a:r>
              <a:rPr lang="en-GB" sz="900" dirty="0">
                <a:latin typeface="Courier New"/>
                <a:ea typeface="Calibri"/>
                <a:cs typeface="Times New Roman"/>
              </a:rPr>
              <a:t>class Employees</a:t>
            </a:r>
            <a:endParaRPr lang="en-US" sz="900" dirty="0">
              <a:latin typeface="Calibri"/>
              <a:ea typeface="Calibri"/>
              <a:cs typeface="Times New Roman"/>
            </a:endParaRPr>
          </a:p>
          <a:p>
            <a:pPr>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indent="285750">
              <a:lnSpc>
                <a:spcPts val="1105"/>
              </a:lnSpc>
              <a:defRPr/>
            </a:pPr>
            <a:r>
              <a:rPr lang="en-GB" sz="900" dirty="0" err="1">
                <a:latin typeface="Courier New"/>
                <a:ea typeface="Calibri"/>
                <a:cs typeface="Times New Roman"/>
              </a:rPr>
              <a:t>int_empId</a:t>
            </a:r>
            <a:r>
              <a:rPr lang="en-GB" sz="900" dirty="0">
                <a:latin typeface="Courier New"/>
                <a:ea typeface="Calibri"/>
                <a:cs typeface="Times New Roman"/>
              </a:rPr>
              <a:t>=1;</a:t>
            </a:r>
            <a:endParaRPr lang="en-US" sz="900" dirty="0">
              <a:latin typeface="Calibri"/>
              <a:ea typeface="Calibri"/>
              <a:cs typeface="Times New Roman"/>
            </a:endParaRPr>
          </a:p>
          <a:p>
            <a:pPr indent="285750">
              <a:lnSpc>
                <a:spcPts val="1105"/>
              </a:lnSpc>
              <a:defRPr/>
            </a:pPr>
            <a:r>
              <a:rPr lang="en-GB" sz="900" dirty="0" err="1">
                <a:latin typeface="Courier New"/>
                <a:ea typeface="Calibri"/>
                <a:cs typeface="Times New Roman"/>
              </a:rPr>
              <a:t>string_empName</a:t>
            </a:r>
            <a:r>
              <a:rPr lang="en-GB" sz="900" dirty="0">
                <a:latin typeface="Courier New"/>
                <a:ea typeface="Calibri"/>
                <a:cs typeface="Times New Roman"/>
              </a:rPr>
              <a:t>="</a:t>
            </a:r>
            <a:r>
              <a:rPr lang="en-GB" sz="900" dirty="0" err="1">
                <a:latin typeface="Courier New"/>
                <a:ea typeface="Calibri"/>
                <a:cs typeface="Times New Roman"/>
              </a:rPr>
              <a:t>JamesAnderson</a:t>
            </a:r>
            <a:r>
              <a:rPr lang="en-GB" sz="900" dirty="0">
                <a:latin typeface="Courier New"/>
                <a:ea typeface="Calibri"/>
                <a:cs typeface="Times New Roman"/>
              </a:rPr>
              <a:t>";</a:t>
            </a:r>
            <a:endParaRPr lang="en-US" sz="900" dirty="0">
              <a:latin typeface="Calibri"/>
              <a:ea typeface="Calibri"/>
              <a:cs typeface="Times New Roman"/>
            </a:endParaRPr>
          </a:p>
          <a:p>
            <a:pPr indent="285750">
              <a:lnSpc>
                <a:spcPts val="1105"/>
              </a:lnSpc>
              <a:defRPr/>
            </a:pPr>
            <a:r>
              <a:rPr lang="en-GB" sz="900" dirty="0" err="1">
                <a:latin typeface="Courier New"/>
                <a:ea typeface="Calibri"/>
                <a:cs typeface="Times New Roman"/>
              </a:rPr>
              <a:t>int_age</a:t>
            </a:r>
            <a:r>
              <a:rPr lang="en-GB" sz="900" dirty="0">
                <a:latin typeface="Courier New"/>
                <a:ea typeface="Calibri"/>
                <a:cs typeface="Times New Roman"/>
              </a:rPr>
              <a:t>=25;</a:t>
            </a:r>
            <a:endParaRPr lang="en-US" sz="900" dirty="0">
              <a:latin typeface="Calibri"/>
              <a:ea typeface="Calibri"/>
              <a:cs typeface="Times New Roman"/>
            </a:endParaRPr>
          </a:p>
          <a:p>
            <a:pPr indent="285750">
              <a:lnSpc>
                <a:spcPts val="1105"/>
              </a:lnSpc>
              <a:defRPr/>
            </a:pPr>
            <a:r>
              <a:rPr lang="en-GB" sz="900" dirty="0" err="1">
                <a:latin typeface="Courier New"/>
                <a:ea typeface="Calibri"/>
                <a:cs typeface="Times New Roman"/>
              </a:rPr>
              <a:t>publicvoidDisplay</a:t>
            </a:r>
            <a:r>
              <a:rPr lang="en-GB" sz="900" dirty="0">
                <a:latin typeface="Courier New"/>
                <a:ea typeface="Calibri"/>
                <a:cs typeface="Times New Roman"/>
              </a:rPr>
              <a:t>()</a:t>
            </a:r>
            <a:endParaRPr lang="en-US" sz="900" dirty="0">
              <a:latin typeface="Calibri"/>
              <a:ea typeface="Calibri"/>
              <a:cs typeface="Times New Roman"/>
            </a:endParaRPr>
          </a:p>
          <a:p>
            <a:pPr indent="285750">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indent="514350">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t>
            </a:r>
            <a:r>
              <a:rPr lang="en-GB" sz="900" dirty="0" err="1">
                <a:latin typeface="Courier New"/>
                <a:ea typeface="Calibri"/>
                <a:cs typeface="Times New Roman"/>
              </a:rPr>
              <a:t>EmployeeID</a:t>
            </a:r>
            <a:r>
              <a:rPr lang="en-GB" sz="900" dirty="0">
                <a:latin typeface="Courier New"/>
                <a:ea typeface="Calibri"/>
                <a:cs typeface="Times New Roman"/>
              </a:rPr>
              <a:t>:"+_</a:t>
            </a:r>
            <a:r>
              <a:rPr lang="en-GB" sz="900" dirty="0" err="1">
                <a:latin typeface="Courier New"/>
                <a:ea typeface="Calibri"/>
                <a:cs typeface="Times New Roman"/>
              </a:rPr>
              <a:t>empId</a:t>
            </a:r>
            <a:r>
              <a:rPr lang="en-GB" sz="900" dirty="0">
                <a:latin typeface="Courier New"/>
                <a:ea typeface="Calibri"/>
                <a:cs typeface="Times New Roman"/>
              </a:rPr>
              <a:t>);</a:t>
            </a:r>
            <a:endParaRPr lang="en-US" sz="900" dirty="0">
              <a:latin typeface="Calibri"/>
              <a:ea typeface="Calibri"/>
              <a:cs typeface="Times New Roman"/>
            </a:endParaRPr>
          </a:p>
          <a:p>
            <a:pPr indent="514350">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t>
            </a:r>
            <a:r>
              <a:rPr lang="en-GB" sz="900" dirty="0" err="1">
                <a:latin typeface="Courier New"/>
                <a:ea typeface="Calibri"/>
                <a:cs typeface="Times New Roman"/>
              </a:rPr>
              <a:t>EmployeeName</a:t>
            </a:r>
            <a:r>
              <a:rPr lang="en-GB" sz="900" dirty="0">
                <a:latin typeface="Courier New"/>
                <a:ea typeface="Calibri"/>
                <a:cs typeface="Times New Roman"/>
              </a:rPr>
              <a:t>:"+_</a:t>
            </a:r>
            <a:r>
              <a:rPr lang="en-GB" sz="900" dirty="0" err="1">
                <a:latin typeface="Courier New"/>
                <a:ea typeface="Calibri"/>
                <a:cs typeface="Times New Roman"/>
              </a:rPr>
              <a:t>empName</a:t>
            </a:r>
            <a:r>
              <a:rPr lang="en-GB" sz="900" dirty="0">
                <a:latin typeface="Courier New"/>
                <a:ea typeface="Calibri"/>
                <a:cs typeface="Times New Roman"/>
              </a:rPr>
              <a:t>);</a:t>
            </a:r>
            <a:endParaRPr lang="en-US" sz="900" dirty="0">
              <a:latin typeface="Calibri"/>
              <a:ea typeface="Calibri"/>
              <a:cs typeface="Times New Roman"/>
            </a:endParaRPr>
          </a:p>
          <a:p>
            <a:pPr indent="285750">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a:lnSpc>
                <a:spcPts val="1105"/>
              </a:lnSpc>
              <a:defRPr/>
            </a:pPr>
            <a:r>
              <a:rPr lang="en-GB" sz="900" dirty="0" err="1">
                <a:latin typeface="Courier New"/>
                <a:ea typeface="Calibri"/>
                <a:cs typeface="Times New Roman"/>
              </a:rPr>
              <a:t>classDepartment:Employees</a:t>
            </a:r>
            <a:endParaRPr lang="en-US" sz="900" dirty="0">
              <a:latin typeface="Calibri"/>
              <a:ea typeface="Calibri"/>
              <a:cs typeface="Times New Roman"/>
            </a:endParaRPr>
          </a:p>
          <a:p>
            <a:pPr>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indent="342900">
              <a:lnSpc>
                <a:spcPts val="1105"/>
              </a:lnSpc>
              <a:defRPr/>
            </a:pPr>
            <a:r>
              <a:rPr lang="en-GB" sz="900" dirty="0" err="1">
                <a:latin typeface="Courier New"/>
                <a:ea typeface="Calibri"/>
                <a:cs typeface="Times New Roman"/>
              </a:rPr>
              <a:t>int_deptId</a:t>
            </a:r>
            <a:r>
              <a:rPr lang="en-GB" sz="900" dirty="0">
                <a:latin typeface="Courier New"/>
                <a:ea typeface="Calibri"/>
                <a:cs typeface="Times New Roman"/>
              </a:rPr>
              <a:t>=501;</a:t>
            </a:r>
            <a:endParaRPr lang="en-US" sz="900" dirty="0">
              <a:latin typeface="Calibri"/>
              <a:ea typeface="Calibri"/>
              <a:cs typeface="Times New Roman"/>
            </a:endParaRPr>
          </a:p>
          <a:p>
            <a:pPr indent="342900">
              <a:lnSpc>
                <a:spcPts val="1105"/>
              </a:lnSpc>
              <a:defRPr/>
            </a:pPr>
            <a:r>
              <a:rPr lang="en-GB" sz="900" dirty="0" err="1">
                <a:latin typeface="Courier New"/>
                <a:ea typeface="Calibri"/>
                <a:cs typeface="Times New Roman"/>
              </a:rPr>
              <a:t>string_deptName</a:t>
            </a:r>
            <a:r>
              <a:rPr lang="en-GB" sz="900" dirty="0">
                <a:latin typeface="Courier New"/>
                <a:ea typeface="Calibri"/>
                <a:cs typeface="Times New Roman"/>
              </a:rPr>
              <a:t>="Sales";</a:t>
            </a:r>
            <a:endParaRPr lang="en-US" sz="900" dirty="0">
              <a:latin typeface="Calibri"/>
              <a:ea typeface="Calibri"/>
              <a:cs typeface="Times New Roman"/>
            </a:endParaRPr>
          </a:p>
          <a:p>
            <a:pPr indent="342900">
              <a:lnSpc>
                <a:spcPts val="1105"/>
              </a:lnSpc>
              <a:defRPr/>
            </a:pPr>
            <a:r>
              <a:rPr lang="en-GB" sz="900" dirty="0" err="1">
                <a:latin typeface="Courier New"/>
                <a:ea typeface="Calibri"/>
                <a:cs typeface="Times New Roman"/>
              </a:rPr>
              <a:t>newvoidDisplay</a:t>
            </a:r>
            <a:r>
              <a:rPr lang="en-GB" sz="900" dirty="0">
                <a:latin typeface="Courier New"/>
                <a:ea typeface="Calibri"/>
                <a:cs typeface="Times New Roman"/>
              </a:rPr>
              <a:t>()</a:t>
            </a:r>
            <a:endParaRPr lang="en-US" sz="900" dirty="0">
              <a:latin typeface="Calibri"/>
              <a:ea typeface="Calibri"/>
              <a:cs typeface="Times New Roman"/>
            </a:endParaRPr>
          </a:p>
          <a:p>
            <a:pPr indent="342900">
              <a:lnSpc>
                <a:spcPct val="115000"/>
              </a:lnSpc>
              <a:defRPr/>
            </a:pPr>
            <a:r>
              <a:rPr lang="en-GB" sz="900" dirty="0">
                <a:latin typeface="Courier New"/>
                <a:ea typeface="Calibri"/>
                <a:cs typeface="Times New Roman"/>
              </a:rPr>
              <a:t>{</a:t>
            </a:r>
            <a:endParaRPr lang="en-US" sz="900" dirty="0">
              <a:latin typeface="Calibri"/>
              <a:ea typeface="Calibri"/>
              <a:cs typeface="Times New Roman"/>
            </a:endParaRPr>
          </a:p>
          <a:p>
            <a:pPr indent="800100">
              <a:lnSpc>
                <a:spcPts val="1105"/>
              </a:lnSpc>
              <a:defRPr/>
            </a:pPr>
            <a:r>
              <a:rPr lang="en-GB" sz="900" dirty="0" err="1">
                <a:latin typeface="Courier New"/>
                <a:ea typeface="Calibri"/>
                <a:cs typeface="Times New Roman"/>
              </a:rPr>
              <a:t>base.Display</a:t>
            </a:r>
            <a:r>
              <a:rPr lang="en-GB" sz="900" dirty="0">
                <a:latin typeface="Courier New"/>
                <a:ea typeface="Calibri"/>
                <a:cs typeface="Times New Roman"/>
              </a:rPr>
              <a:t>();</a:t>
            </a:r>
            <a:endParaRPr lang="en-US" sz="900" dirty="0">
              <a:latin typeface="Calibri"/>
              <a:ea typeface="Calibri"/>
              <a:cs typeface="Times New Roman"/>
            </a:endParaRPr>
          </a:p>
          <a:p>
            <a:pPr indent="800100">
              <a:lnSpc>
                <a:spcPct val="115000"/>
              </a:lnSpc>
              <a:defRPr/>
            </a:pPr>
            <a:r>
              <a:rPr lang="en-GB" sz="900" dirty="0" err="1">
                <a:latin typeface="Courier New"/>
                <a:ea typeface="Calibri"/>
                <a:cs typeface="Times New Roman"/>
              </a:rPr>
              <a:t>Console.WriteLine</a:t>
            </a:r>
            <a:r>
              <a:rPr lang="en-GB" sz="900" dirty="0">
                <a:latin typeface="Courier New"/>
                <a:ea typeface="Calibri"/>
                <a:cs typeface="Times New Roman"/>
              </a:rPr>
              <a:t>("</a:t>
            </a:r>
            <a:r>
              <a:rPr lang="en-GB" sz="900" dirty="0" err="1">
                <a:latin typeface="Courier New"/>
                <a:ea typeface="Calibri"/>
                <a:cs typeface="Times New Roman"/>
              </a:rPr>
              <a:t>DepartmentID</a:t>
            </a:r>
            <a:r>
              <a:rPr lang="en-GB" sz="900" dirty="0">
                <a:latin typeface="Courier New"/>
                <a:ea typeface="Calibri"/>
                <a:cs typeface="Times New Roman"/>
              </a:rPr>
              <a:t>:"+_</a:t>
            </a:r>
            <a:r>
              <a:rPr lang="en-GB" sz="900" dirty="0" err="1">
                <a:latin typeface="Courier New"/>
                <a:ea typeface="Calibri"/>
                <a:cs typeface="Times New Roman"/>
              </a:rPr>
              <a:t>deptId</a:t>
            </a:r>
            <a:r>
              <a:rPr lang="en-GB" sz="900" dirty="0">
                <a:latin typeface="Courier New"/>
                <a:ea typeface="Calibri"/>
                <a:cs typeface="Times New Roman"/>
              </a:rPr>
              <a:t>);</a:t>
            </a:r>
            <a:endParaRPr lang="en-US" sz="900" dirty="0">
              <a:latin typeface="Calibri"/>
              <a:ea typeface="Calibri"/>
              <a:cs typeface="Times New Roman"/>
            </a:endParaRPr>
          </a:p>
          <a:p>
            <a:pPr indent="800100">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t>
            </a:r>
            <a:r>
              <a:rPr lang="en-GB" sz="900" dirty="0" err="1">
                <a:latin typeface="Courier New"/>
                <a:ea typeface="Calibri"/>
                <a:cs typeface="Times New Roman"/>
              </a:rPr>
              <a:t>DepartmentName</a:t>
            </a:r>
            <a:r>
              <a:rPr lang="en-GB" sz="900" dirty="0">
                <a:latin typeface="Courier New"/>
                <a:ea typeface="Calibri"/>
                <a:cs typeface="Times New Roman"/>
              </a:rPr>
              <a:t>:"+_</a:t>
            </a:r>
            <a:r>
              <a:rPr lang="en-GB" sz="900" dirty="0" err="1">
                <a:latin typeface="Courier New"/>
                <a:ea typeface="Calibri"/>
                <a:cs typeface="Times New Roman"/>
              </a:rPr>
              <a:t>deptName</a:t>
            </a:r>
            <a:r>
              <a:rPr lang="en-GB" sz="900" dirty="0">
                <a:latin typeface="Courier New"/>
                <a:ea typeface="Calibri"/>
                <a:cs typeface="Times New Roman"/>
              </a:rPr>
              <a:t>);</a:t>
            </a:r>
            <a:endParaRPr lang="en-US" sz="900" dirty="0">
              <a:latin typeface="Calibri"/>
              <a:ea typeface="Calibri"/>
              <a:cs typeface="Times New Roman"/>
            </a:endParaRPr>
          </a:p>
          <a:p>
            <a:pPr indent="342900">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indent="342900">
              <a:lnSpc>
                <a:spcPts val="1105"/>
              </a:lnSpc>
              <a:defRPr/>
            </a:pPr>
            <a:r>
              <a:rPr lang="en-GB" sz="900" dirty="0">
                <a:latin typeface="Courier New"/>
                <a:ea typeface="Calibri"/>
                <a:cs typeface="Times New Roman"/>
              </a:rPr>
              <a:t>static </a:t>
            </a:r>
            <a:r>
              <a:rPr lang="en-GB" sz="900" dirty="0" err="1">
                <a:latin typeface="Courier New"/>
                <a:ea typeface="Calibri"/>
                <a:cs typeface="Times New Roman"/>
              </a:rPr>
              <a:t>voidMain</a:t>
            </a:r>
            <a:r>
              <a:rPr lang="en-GB" sz="900" dirty="0">
                <a:latin typeface="Courier New"/>
                <a:ea typeface="Calibri"/>
                <a:cs typeface="Times New Roman"/>
              </a:rPr>
              <a:t>(string[]</a:t>
            </a:r>
            <a:r>
              <a:rPr lang="en-GB" sz="900" dirty="0" err="1">
                <a:latin typeface="Courier New"/>
                <a:ea typeface="Calibri"/>
                <a:cs typeface="Times New Roman"/>
              </a:rPr>
              <a:t>args</a:t>
            </a:r>
            <a:r>
              <a:rPr lang="en-GB" sz="900" dirty="0">
                <a:latin typeface="Courier New"/>
                <a:ea typeface="Calibri"/>
                <a:cs typeface="Times New Roman"/>
              </a:rPr>
              <a:t>)</a:t>
            </a:r>
            <a:endParaRPr lang="en-US" sz="900" dirty="0">
              <a:latin typeface="Calibri"/>
              <a:ea typeface="Calibri"/>
              <a:cs typeface="Times New Roman"/>
            </a:endParaRPr>
          </a:p>
          <a:p>
            <a:pPr indent="342900">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indent="628650">
              <a:lnSpc>
                <a:spcPts val="1105"/>
              </a:lnSpc>
              <a:defRPr/>
            </a:pPr>
            <a:r>
              <a:rPr lang="en-GB" sz="900" dirty="0">
                <a:latin typeface="Courier New"/>
                <a:ea typeface="Calibri"/>
                <a:cs typeface="Times New Roman"/>
              </a:rPr>
              <a:t>Department </a:t>
            </a:r>
            <a:r>
              <a:rPr lang="en-GB" sz="900" dirty="0" err="1">
                <a:latin typeface="Courier New"/>
                <a:ea typeface="Calibri"/>
                <a:cs typeface="Times New Roman"/>
              </a:rPr>
              <a:t>objDepartment</a:t>
            </a:r>
            <a:r>
              <a:rPr lang="en-GB" sz="900" dirty="0">
                <a:latin typeface="Courier New"/>
                <a:ea typeface="Calibri"/>
                <a:cs typeface="Times New Roman"/>
              </a:rPr>
              <a:t>=new Department();</a:t>
            </a:r>
            <a:endParaRPr lang="en-US" sz="900" dirty="0">
              <a:latin typeface="Calibri"/>
              <a:ea typeface="Calibri"/>
              <a:cs typeface="Times New Roman"/>
            </a:endParaRPr>
          </a:p>
          <a:p>
            <a:pPr indent="628650">
              <a:lnSpc>
                <a:spcPts val="1105"/>
              </a:lnSpc>
              <a:defRPr/>
            </a:pPr>
            <a:r>
              <a:rPr lang="en-GB" sz="900" dirty="0" err="1">
                <a:latin typeface="Courier New"/>
                <a:ea typeface="Calibri"/>
                <a:cs typeface="Times New Roman"/>
              </a:rPr>
              <a:t>objDepartment.Display</a:t>
            </a:r>
            <a:r>
              <a:rPr lang="en-GB" sz="900" dirty="0">
                <a:latin typeface="Courier New"/>
                <a:ea typeface="Calibri"/>
                <a:cs typeface="Times New Roman"/>
              </a:rPr>
              <a:t>();</a:t>
            </a:r>
            <a:endParaRPr lang="en-US" sz="900" dirty="0">
              <a:latin typeface="Calibri"/>
              <a:ea typeface="Calibri"/>
              <a:cs typeface="Times New Roman"/>
            </a:endParaRPr>
          </a:p>
          <a:p>
            <a:pPr indent="400050">
              <a:lnSpc>
                <a:spcPts val="1105"/>
              </a:lnSpc>
              <a:defRPr/>
            </a:pPr>
            <a:r>
              <a:rPr lang="en-GB" sz="900" dirty="0">
                <a:latin typeface="Courier New"/>
                <a:ea typeface="Calibri"/>
                <a:cs typeface="Times New Roman"/>
              </a:rPr>
              <a:t>}</a:t>
            </a:r>
            <a:endParaRPr lang="en-US" sz="900" dirty="0">
              <a:latin typeface="Calibri"/>
              <a:ea typeface="Calibri"/>
              <a:cs typeface="Times New Roman"/>
            </a:endParaRPr>
          </a:p>
          <a:p>
            <a:pPr>
              <a:lnSpc>
                <a:spcPct val="115000"/>
              </a:lnSpc>
              <a:defRPr/>
            </a:pPr>
            <a:r>
              <a:rPr lang="en-GB" sz="900" dirty="0">
                <a:latin typeface="Courier New"/>
                <a:ea typeface="Calibri"/>
                <a:cs typeface="Times New Roman"/>
              </a:rPr>
              <a:t>}</a:t>
            </a:r>
            <a:endParaRPr lang="en-US" sz="900" dirty="0">
              <a:latin typeface="Calibri"/>
              <a:ea typeface="Calibri"/>
              <a:cs typeface="Times New Roman"/>
            </a:endParaRPr>
          </a:p>
        </p:txBody>
      </p:sp>
      <p:sp>
        <p:nvSpPr>
          <p:cNvPr id="40966" name="Text Box 4"/>
          <p:cNvSpPr txBox="1">
            <a:spLocks noChangeArrowheads="1"/>
          </p:cNvSpPr>
          <p:nvPr/>
        </p:nvSpPr>
        <p:spPr bwMode="auto">
          <a:xfrm>
            <a:off x="1981200" y="1371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901250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latin typeface="Courier New" panose="02070309020205020404" pitchFamily="49" charset="0"/>
                <a:cs typeface="Courier New" panose="02070309020205020404" pitchFamily="49" charset="0"/>
              </a:rPr>
              <a:t>protected</a:t>
            </a:r>
            <a:r>
              <a:rPr lang="en-US" altLang="en-US" smtClean="0">
                <a:latin typeface="Calibri" panose="020F0502020204030204" pitchFamily="34" charset="0"/>
              </a:rPr>
              <a:t> Access Modifier 2-2</a:t>
            </a:r>
          </a:p>
        </p:txBody>
      </p:sp>
      <p:sp>
        <p:nvSpPr>
          <p:cNvPr id="21507" name="Content Placeholder 2"/>
          <p:cNvSpPr>
            <a:spLocks noGrp="1"/>
          </p:cNvSpPr>
          <p:nvPr>
            <p:ph type="body" idx="1"/>
          </p:nvPr>
        </p:nvSpPr>
        <p:spPr/>
        <p:txBody>
          <a:bodyPr/>
          <a:lstStyle/>
          <a:p>
            <a:pPr>
              <a:defRPr/>
            </a:pPr>
            <a:r>
              <a:rPr lang="en-US" sz="2000" dirty="0">
                <a:latin typeface="Calibri" pitchFamily="34" charset="0"/>
              </a:rPr>
              <a:t>In the code:</a:t>
            </a:r>
          </a:p>
          <a:p>
            <a:pPr lvl="1">
              <a:defRPr/>
            </a:pPr>
            <a:r>
              <a:rPr lang="en-US" sz="1600" dirty="0">
                <a:latin typeface="Calibri" pitchFamily="34" charset="0"/>
              </a:rPr>
              <a:t>The class </a:t>
            </a:r>
            <a:r>
              <a:rPr lang="en-US" sz="1600" b="1" dirty="0">
                <a:latin typeface="Courier New" pitchFamily="49" charset="0"/>
                <a:cs typeface="Courier New" pitchFamily="49" charset="0"/>
              </a:rPr>
              <a:t>Employees</a:t>
            </a:r>
            <a:r>
              <a:rPr lang="en-US" sz="1600" dirty="0">
                <a:latin typeface="Calibri" pitchFamily="34" charset="0"/>
              </a:rPr>
              <a:t> declares a method called </a:t>
            </a:r>
            <a:r>
              <a:rPr lang="en-US" sz="1600" b="1" dirty="0">
                <a:latin typeface="Courier New" pitchFamily="49" charset="0"/>
                <a:cs typeface="Courier New" pitchFamily="49" charset="0"/>
              </a:rPr>
              <a:t>Display()</a:t>
            </a:r>
            <a:r>
              <a:rPr lang="en-US" sz="1600" dirty="0">
                <a:latin typeface="Calibri" pitchFamily="34" charset="0"/>
              </a:rPr>
              <a:t>. </a:t>
            </a:r>
          </a:p>
          <a:p>
            <a:pPr lvl="1">
              <a:defRPr/>
            </a:pPr>
            <a:r>
              <a:rPr lang="en-US" sz="1600" dirty="0">
                <a:latin typeface="Calibri" pitchFamily="34" charset="0"/>
              </a:rPr>
              <a:t>This method is inherited in the derived class </a:t>
            </a:r>
            <a:r>
              <a:rPr lang="en-US" sz="1600" b="1" dirty="0">
                <a:latin typeface="Courier New" pitchFamily="49" charset="0"/>
                <a:cs typeface="Courier New" pitchFamily="49" charset="0"/>
              </a:rPr>
              <a:t>Department</a:t>
            </a:r>
            <a:r>
              <a:rPr lang="en-US" sz="1600" dirty="0">
                <a:latin typeface="Calibri" pitchFamily="34" charset="0"/>
              </a:rPr>
              <a:t> and is preceded by the </a:t>
            </a:r>
            <a:r>
              <a:rPr lang="en-US" sz="1600" dirty="0">
                <a:latin typeface="Courier New" panose="02070309020205020404" pitchFamily="49" charset="0"/>
                <a:cs typeface="Courier New" panose="02070309020205020404" pitchFamily="49" charset="0"/>
              </a:rPr>
              <a:t>new</a:t>
            </a:r>
            <a:r>
              <a:rPr lang="en-US" sz="1600" dirty="0">
                <a:latin typeface="Calibri" pitchFamily="34" charset="0"/>
              </a:rPr>
              <a:t> keyword. </a:t>
            </a:r>
          </a:p>
          <a:p>
            <a:pPr lvl="1">
              <a:defRPr/>
            </a:pPr>
            <a:r>
              <a:rPr lang="en-US" sz="1600" dirty="0">
                <a:latin typeface="Calibri" pitchFamily="34" charset="0"/>
              </a:rPr>
              <a:t>The </a:t>
            </a:r>
            <a:r>
              <a:rPr lang="en-US" sz="1600" dirty="0">
                <a:latin typeface="Courier New" panose="02070309020205020404" pitchFamily="49" charset="0"/>
                <a:cs typeface="Courier New" panose="02070309020205020404" pitchFamily="49" charset="0"/>
              </a:rPr>
              <a:t>new</a:t>
            </a:r>
            <a:r>
              <a:rPr lang="en-US" sz="1600" dirty="0">
                <a:latin typeface="Calibri" pitchFamily="34" charset="0"/>
              </a:rPr>
              <a:t> keyword hides the inherited method </a:t>
            </a:r>
            <a:r>
              <a:rPr lang="en-US" sz="1600" b="1" dirty="0">
                <a:latin typeface="Courier New" pitchFamily="49" charset="0"/>
                <a:cs typeface="Courier New" pitchFamily="49" charset="0"/>
              </a:rPr>
              <a:t>Display()</a:t>
            </a:r>
            <a:r>
              <a:rPr lang="en-US" sz="1600" dirty="0">
                <a:latin typeface="Calibri" pitchFamily="34" charset="0"/>
              </a:rPr>
              <a:t>that was defined in the base class, thereby executing the </a:t>
            </a:r>
            <a:r>
              <a:rPr lang="en-US" sz="1600" b="1" dirty="0">
                <a:latin typeface="Courier New" pitchFamily="49" charset="0"/>
                <a:cs typeface="Courier New" pitchFamily="49" charset="0"/>
              </a:rPr>
              <a:t>Display()</a:t>
            </a:r>
            <a:r>
              <a:rPr lang="en-US" sz="1600" dirty="0">
                <a:latin typeface="Calibri" pitchFamily="34" charset="0"/>
              </a:rPr>
              <a:t>method of the derived class when a call is made to it. </a:t>
            </a:r>
          </a:p>
          <a:p>
            <a:pPr lvl="1">
              <a:defRPr/>
            </a:pPr>
            <a:r>
              <a:rPr lang="en-US" sz="1600" dirty="0">
                <a:latin typeface="Calibri" pitchFamily="34" charset="0"/>
              </a:rPr>
              <a:t>However, the </a:t>
            </a:r>
            <a:r>
              <a:rPr lang="en-US" sz="1600" dirty="0">
                <a:latin typeface="Courier New" panose="02070309020205020404" pitchFamily="49" charset="0"/>
                <a:cs typeface="Courier New" panose="02070309020205020404" pitchFamily="49" charset="0"/>
              </a:rPr>
              <a:t>base</a:t>
            </a:r>
            <a:r>
              <a:rPr lang="en-US" sz="1600" dirty="0">
                <a:latin typeface="Calibri" pitchFamily="34" charset="0"/>
              </a:rPr>
              <a:t> keyword allows you to access the base class members. </a:t>
            </a:r>
          </a:p>
          <a:p>
            <a:pPr lvl="1">
              <a:defRPr/>
            </a:pPr>
            <a:r>
              <a:rPr lang="en-US" sz="1600" dirty="0">
                <a:latin typeface="Calibri" pitchFamily="34" charset="0"/>
              </a:rPr>
              <a:t>Therefore, the statements in the </a:t>
            </a:r>
            <a:r>
              <a:rPr lang="en-US" sz="1600" b="1" dirty="0">
                <a:latin typeface="Courier New" pitchFamily="49" charset="0"/>
                <a:cs typeface="Courier New" pitchFamily="49" charset="0"/>
              </a:rPr>
              <a:t>Display()</a:t>
            </a:r>
            <a:r>
              <a:rPr lang="en-US" sz="1600" dirty="0">
                <a:latin typeface="Calibri" pitchFamily="34" charset="0"/>
              </a:rPr>
              <a:t>method of the derived class and the base class are executed, and, finally, the employee ID, employee name, department ID, and department name are displayed in the console window.</a:t>
            </a:r>
          </a:p>
          <a:p>
            <a:pPr lvl="1">
              <a:defRPr/>
            </a:pPr>
            <a:endParaRPr lang="en-US" sz="1600" dirty="0">
              <a:latin typeface="Calibri" pitchFamily="34" charset="0"/>
              <a:cs typeface="Courier New" pitchFamily="49" charset="0"/>
            </a:endParaRPr>
          </a:p>
          <a:p>
            <a:pPr lvl="1">
              <a:defRPr/>
            </a:pPr>
            <a:endParaRPr lang="en-US" sz="2000" dirty="0">
              <a:latin typeface="Calibri" pitchFamily="34" charset="0"/>
              <a:cs typeface="Courier New" pitchFamily="49" charset="0"/>
            </a:endParaRPr>
          </a:p>
          <a:p>
            <a:pPr marL="290513" indent="-58738">
              <a:buNone/>
              <a:defRPr/>
            </a:pPr>
            <a:r>
              <a:rPr lang="en-US" sz="2000" dirty="0">
                <a:latin typeface="Courier New" pitchFamily="49" charset="0"/>
                <a:cs typeface="Courier New" pitchFamily="49" charset="0"/>
              </a:rPr>
              <a:t>Employee ID: 1</a:t>
            </a:r>
          </a:p>
          <a:p>
            <a:pPr marL="290513" indent="-58738">
              <a:buNone/>
              <a:defRPr/>
            </a:pPr>
            <a:r>
              <a:rPr lang="en-US" sz="2000" dirty="0">
                <a:latin typeface="Courier New" pitchFamily="49" charset="0"/>
                <a:cs typeface="Courier New" pitchFamily="49" charset="0"/>
              </a:rPr>
              <a:t>Employee Name: James Anderson</a:t>
            </a:r>
          </a:p>
          <a:p>
            <a:pPr marL="290513" indent="-58738">
              <a:buNone/>
              <a:defRPr/>
            </a:pPr>
            <a:r>
              <a:rPr lang="en-US" sz="2000" dirty="0">
                <a:latin typeface="Courier New" pitchFamily="49" charset="0"/>
                <a:cs typeface="Courier New" pitchFamily="49" charset="0"/>
              </a:rPr>
              <a:t>Department ID: 501</a:t>
            </a:r>
          </a:p>
          <a:p>
            <a:pPr marL="290513" indent="-58738">
              <a:buNone/>
              <a:defRPr/>
            </a:pPr>
            <a:r>
              <a:rPr lang="en-US" sz="2000" dirty="0">
                <a:latin typeface="Courier New" pitchFamily="49" charset="0"/>
                <a:cs typeface="Courier New" pitchFamily="49" charset="0"/>
              </a:rPr>
              <a:t>Department Name: Sales</a:t>
            </a:r>
          </a:p>
          <a:p>
            <a:pPr>
              <a:buFont typeface="Wingdings" panose="05000000000000000000" pitchFamily="2" charset="2"/>
              <a:buNone/>
              <a:defRPr/>
            </a:pPr>
            <a:endParaRPr lang="en-US" sz="2000" dirty="0">
              <a:latin typeface="Calibri" pitchFamily="34" charset="0"/>
            </a:endParaRPr>
          </a:p>
        </p:txBody>
      </p:sp>
      <p:sp>
        <p:nvSpPr>
          <p:cNvPr id="41988"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C8DA6FF3-827E-4DD0-A818-6967B27B09CA}" type="slidenum">
              <a:rPr lang="en-IN" altLang="en-US" sz="1200">
                <a:solidFill>
                  <a:schemeClr val="bg1"/>
                </a:solidFill>
                <a:latin typeface="Calibri" panose="020F0502020204030204" pitchFamily="34" charset="0"/>
              </a:rPr>
              <a:pPr>
                <a:spcBef>
                  <a:spcPct val="0"/>
                </a:spcBef>
                <a:buClrTx/>
                <a:buSzTx/>
                <a:buFontTx/>
                <a:buNone/>
              </a:pPr>
              <a:t>23</a:t>
            </a:fld>
            <a:endParaRPr lang="en-IN" altLang="en-US" sz="1200">
              <a:solidFill>
                <a:schemeClr val="bg1"/>
              </a:solidFill>
              <a:latin typeface="Calibri" panose="020F0502020204030204" pitchFamily="34" charset="0"/>
            </a:endParaRPr>
          </a:p>
        </p:txBody>
      </p:sp>
      <p:sp>
        <p:nvSpPr>
          <p:cNvPr id="41989" name="Text Box 4"/>
          <p:cNvSpPr txBox="1">
            <a:spLocks noChangeArrowheads="1"/>
          </p:cNvSpPr>
          <p:nvPr/>
        </p:nvSpPr>
        <p:spPr bwMode="auto">
          <a:xfrm>
            <a:off x="1752600" y="3733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8956300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Arial" panose="020B0604020202020204" pitchFamily="34" charset="0"/>
              </a:rPr>
              <a:t> </a:t>
            </a:r>
            <a:r>
              <a:rPr lang="en-US" altLang="en-US" smtClean="0">
                <a:latin typeface="Calibri" panose="020F0502020204030204" pitchFamily="34" charset="0"/>
              </a:rPr>
              <a:t>Constructor</a:t>
            </a:r>
            <a:r>
              <a:rPr lang="en-US" altLang="en-US" smtClean="0">
                <a:latin typeface="Arial" panose="020B0604020202020204" pitchFamily="34" charset="0"/>
              </a:rPr>
              <a:t> </a:t>
            </a:r>
            <a:r>
              <a:rPr lang="en-US" altLang="en-US" smtClean="0">
                <a:latin typeface="Calibri" panose="020F0502020204030204" pitchFamily="34" charset="0"/>
              </a:rPr>
              <a:t>Inheritance 1-3</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44035" name="Content Placeholder 2"/>
          <p:cNvSpPr>
            <a:spLocks noGrp="1"/>
          </p:cNvSpPr>
          <p:nvPr>
            <p:ph type="body" idx="1"/>
          </p:nvPr>
        </p:nvSpPr>
        <p:spPr/>
        <p:txBody>
          <a:bodyPr/>
          <a:lstStyle/>
          <a:p>
            <a:r>
              <a:rPr lang="en-US" altLang="en-US" sz="1800">
                <a:latin typeface="Calibri" panose="020F0502020204030204" pitchFamily="34" charset="0"/>
              </a:rPr>
              <a:t>In C#, you can:</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r>
              <a:rPr lang="en-US" altLang="en-US" sz="1800">
                <a:latin typeface="Calibri" panose="020F0502020204030204" pitchFamily="34" charset="0"/>
              </a:rPr>
              <a:t>However, C# cannot inherit constructors similar to how you inherit methods. </a:t>
            </a:r>
          </a:p>
          <a:p>
            <a:r>
              <a:rPr lang="en-US" altLang="en-US" sz="1800">
                <a:latin typeface="Calibri" panose="020F0502020204030204" pitchFamily="34" charset="0"/>
              </a:rPr>
              <a:t>The following figure displays an example of constructor inheritance:</a:t>
            </a:r>
          </a:p>
          <a:p>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b="1">
              <a:latin typeface="Arial" panose="020B0604020202020204" pitchFamily="34" charset="0"/>
            </a:endParaRPr>
          </a:p>
          <a:p>
            <a:endParaRPr lang="en-US" altLang="en-US" sz="1800" b="1">
              <a:latin typeface="Arial" panose="020B0604020202020204" pitchFamily="34" charset="0"/>
            </a:endParaRPr>
          </a:p>
          <a:p>
            <a:pPr>
              <a:buFont typeface="Wingdings" panose="05000000000000000000" pitchFamily="2" charset="2"/>
              <a:buNone/>
            </a:pPr>
            <a:endParaRPr lang="en-US" altLang="en-US" sz="1800" b="1">
              <a:latin typeface="Arial" panose="020B0604020202020204" pitchFamily="34" charset="0"/>
            </a:endParaRPr>
          </a:p>
          <a:p>
            <a:pPr>
              <a:buFont typeface="Wingdings" panose="05000000000000000000" pitchFamily="2" charset="2"/>
              <a:buNone/>
            </a:pPr>
            <a:endParaRPr lang="en-GB" altLang="en-US" sz="1800">
              <a:latin typeface="Arial" panose="020B0604020202020204" pitchFamily="34" charset="0"/>
            </a:endParaRPr>
          </a:p>
          <a:p>
            <a:endParaRPr lang="en-US" altLang="en-US" sz="1800">
              <a:latin typeface="Calibri" panose="020F0502020204030204" pitchFamily="34" charset="0"/>
            </a:endParaRPr>
          </a:p>
        </p:txBody>
      </p:sp>
      <p:sp>
        <p:nvSpPr>
          <p:cNvPr id="4403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B3B4790A-E35C-4C42-9F0C-7924F18F4110}" type="slidenum">
              <a:rPr lang="en-IN" altLang="en-US" sz="1200">
                <a:solidFill>
                  <a:schemeClr val="bg1"/>
                </a:solidFill>
                <a:latin typeface="Calibri" panose="020F0502020204030204" pitchFamily="34" charset="0"/>
              </a:rPr>
              <a:pPr>
                <a:spcBef>
                  <a:spcPct val="0"/>
                </a:spcBef>
                <a:buClrTx/>
                <a:buSzTx/>
                <a:buFontTx/>
                <a:buNone/>
              </a:pPr>
              <a:t>24</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2286000" y="1169987"/>
          <a:ext cx="77724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04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8714" y="4211659"/>
            <a:ext cx="33528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404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2"/>
          <p:cNvSpPr>
            <a:spLocks noGrp="1"/>
          </p:cNvSpPr>
          <p:nvPr>
            <p:ph type="title"/>
          </p:nvPr>
        </p:nvSpPr>
        <p:spPr/>
        <p:txBody>
          <a:bodyPr/>
          <a:lstStyle/>
          <a:p>
            <a:pPr eaLnBrk="1" hangingPunct="1"/>
            <a:r>
              <a:rPr lang="en-US" altLang="en-US" smtClean="0">
                <a:latin typeface="Calibri" panose="020F0502020204030204" pitchFamily="34" charset="0"/>
              </a:rPr>
              <a:t>Constructor Inheritance 2-3</a:t>
            </a:r>
            <a:endParaRPr lang="en-IN" altLang="en-US" smtClean="0">
              <a:latin typeface="Calibri" panose="020F0502020204030204" pitchFamily="34" charset="0"/>
            </a:endParaRPr>
          </a:p>
        </p:txBody>
      </p:sp>
      <p:sp>
        <p:nvSpPr>
          <p:cNvPr id="46083" name="Content Placeholder 2"/>
          <p:cNvSpPr>
            <a:spLocks noGrp="1"/>
          </p:cNvSpPr>
          <p:nvPr>
            <p:ph type="body" idx="1"/>
          </p:nvPr>
        </p:nvSpPr>
        <p:spPr/>
        <p:txBody>
          <a:bodyPr/>
          <a:lstStyle/>
          <a:p>
            <a:r>
              <a:rPr lang="en-US" altLang="en-US" sz="2000">
                <a:latin typeface="Calibri" panose="020F0502020204030204" pitchFamily="34" charset="0"/>
              </a:rPr>
              <a:t>The following code explicitly invokes the base class constructor using the </a:t>
            </a:r>
            <a:r>
              <a:rPr lang="en-US" altLang="en-US" sz="2000">
                <a:latin typeface="Courier New" panose="02070309020205020404" pitchFamily="49" charset="0"/>
                <a:cs typeface="Courier New" panose="02070309020205020404" pitchFamily="49" charset="0"/>
              </a:rPr>
              <a:t>base</a:t>
            </a:r>
            <a:r>
              <a:rPr lang="en-US" altLang="en-US" sz="2000">
                <a:latin typeface="Calibri" panose="020F0502020204030204" pitchFamily="34" charset="0"/>
              </a:rPr>
              <a:t> keyword:</a:t>
            </a:r>
            <a:endParaRPr lang="en-GB" altLang="en-US" sz="2000">
              <a:latin typeface="Calibri" panose="020F0502020204030204" pitchFamily="34" charset="0"/>
            </a:endParaRPr>
          </a:p>
          <a:p>
            <a:endParaRPr lang="en-US" altLang="en-US" sz="1800" b="1">
              <a:latin typeface="Calibri" panose="020F0502020204030204" pitchFamily="34" charset="0"/>
            </a:endParaRPr>
          </a:p>
          <a:p>
            <a:endParaRPr lang="en-GB" altLang="en-US" sz="1800" b="1">
              <a:latin typeface="Calibri" panose="020F0502020204030204" pitchFamily="34" charset="0"/>
            </a:endParaRPr>
          </a:p>
          <a:p>
            <a:endParaRPr lang="en-US" altLang="en-US" sz="1800">
              <a:latin typeface="Calibri" panose="020F0502020204030204" pitchFamily="34" charset="0"/>
            </a:endParaRPr>
          </a:p>
        </p:txBody>
      </p:sp>
      <p:sp>
        <p:nvSpPr>
          <p:cNvPr id="46087"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3F848BC8-747A-4820-8A18-A2AA46374181}" type="slidenum">
              <a:rPr lang="en-IN" altLang="en-US" sz="1200">
                <a:solidFill>
                  <a:schemeClr val="bg1"/>
                </a:solidFill>
                <a:latin typeface="Calibri" panose="020F0502020204030204" pitchFamily="34" charset="0"/>
              </a:rPr>
              <a:pPr>
                <a:spcBef>
                  <a:spcPct val="0"/>
                </a:spcBef>
                <a:buClrTx/>
                <a:buSzTx/>
                <a:buFontTx/>
                <a:buNone/>
              </a:pPr>
              <a:t>25</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 name="Text Box 6"/>
          <p:cNvSpPr txBox="1">
            <a:spLocks noChangeArrowheads="1"/>
          </p:cNvSpPr>
          <p:nvPr/>
        </p:nvSpPr>
        <p:spPr bwMode="auto">
          <a:xfrm>
            <a:off x="2209800" y="1905000"/>
            <a:ext cx="7239000" cy="4267200"/>
          </a:xfrm>
          <a:prstGeom prst="rect">
            <a:avLst/>
          </a:prstGeom>
          <a:solidFill>
            <a:srgbClr val="FFEDA3">
              <a:alpha val="39999"/>
            </a:srgbClr>
          </a:solidFill>
          <a:ln w="12700" algn="ctr">
            <a:solidFill>
              <a:schemeClr val="tx1"/>
            </a:solidFill>
            <a:miter lim="800000"/>
            <a:headEnd/>
            <a:tailEnd/>
          </a:ln>
        </p:spPr>
        <p:txBody>
          <a:bodyPr/>
          <a:lstStyle/>
          <a:p>
            <a:pPr algn="just">
              <a:lnSpc>
                <a:spcPts val="1105"/>
              </a:lnSpc>
              <a:defRPr/>
            </a:pPr>
            <a:r>
              <a:rPr lang="en-GB" sz="900" dirty="0">
                <a:latin typeface="Courier New"/>
                <a:ea typeface="Calibri"/>
                <a:cs typeface="Times New Roman"/>
              </a:rPr>
              <a:t>class Animal</a:t>
            </a:r>
            <a:endParaRPr lang="en-US" sz="1000" dirty="0">
              <a:latin typeface="Calibri"/>
              <a:ea typeface="Calibri"/>
              <a:cs typeface="Times New Roman"/>
            </a:endParaRPr>
          </a:p>
          <a:p>
            <a:pPr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public Animal()</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571500" algn="just">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("Animal constructor without parameters");</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public Animal(</a:t>
            </a:r>
            <a:r>
              <a:rPr lang="en-GB" sz="900" dirty="0" err="1">
                <a:latin typeface="Courier New"/>
                <a:ea typeface="Calibri"/>
                <a:cs typeface="Times New Roman"/>
              </a:rPr>
              <a:t>Stringname</a:t>
            </a: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571500" algn="just">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("Animal constructor with a string parameter");</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class </a:t>
            </a:r>
            <a:r>
              <a:rPr lang="en-GB" sz="900" dirty="0" err="1">
                <a:latin typeface="Courier New"/>
                <a:ea typeface="Calibri"/>
                <a:cs typeface="Times New Roman"/>
              </a:rPr>
              <a:t>Canine:Animal</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//base()takes a string value </a:t>
            </a:r>
            <a:r>
              <a:rPr lang="en-GB" sz="900" dirty="0" err="1">
                <a:latin typeface="Courier New"/>
                <a:ea typeface="Calibri"/>
                <a:cs typeface="Times New Roman"/>
              </a:rPr>
              <a:t>called“Lion</a:t>
            </a:r>
            <a:r>
              <a:rPr lang="en-GB" sz="900" dirty="0">
                <a:latin typeface="Courier New"/>
                <a:ea typeface="Calibri"/>
                <a:cs typeface="Times New Roman"/>
              </a:rPr>
              <a:t>”</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public Canine():base("Lion")</a:t>
            </a:r>
            <a:endParaRPr lang="en-US" sz="1000" dirty="0">
              <a:latin typeface="Calibri"/>
              <a:ea typeface="Calibri"/>
              <a:cs typeface="Times New Roman"/>
            </a:endParaRPr>
          </a:p>
          <a:p>
            <a:pPr indent="4572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685800" algn="just">
              <a:lnSpc>
                <a:spcPts val="1105"/>
              </a:lnSpc>
              <a:defRPr/>
            </a:pPr>
            <a:r>
              <a:rPr lang="en-GB" sz="900" dirty="0" err="1">
                <a:latin typeface="Courier New"/>
                <a:ea typeface="Calibri"/>
                <a:cs typeface="Times New Roman"/>
              </a:rPr>
              <a:t>Console.WriteLine</a:t>
            </a:r>
            <a:r>
              <a:rPr lang="en-GB" sz="900" dirty="0">
                <a:latin typeface="Courier New"/>
                <a:ea typeface="Calibri"/>
                <a:cs typeface="Times New Roman"/>
              </a:rPr>
              <a:t>("</a:t>
            </a:r>
            <a:r>
              <a:rPr lang="en-GB" sz="900" dirty="0" err="1">
                <a:latin typeface="Courier New"/>
                <a:ea typeface="Calibri"/>
                <a:cs typeface="Times New Roman"/>
              </a:rPr>
              <a:t>DerivedCanine</a:t>
            </a:r>
            <a:r>
              <a:rPr lang="en-GB" sz="900" dirty="0">
                <a:latin typeface="Courier New"/>
                <a:ea typeface="Calibri"/>
                <a:cs typeface="Times New Roman"/>
              </a:rPr>
              <a:t>");</a:t>
            </a:r>
            <a:endParaRPr lang="en-US" sz="1000" dirty="0">
              <a:latin typeface="Calibri"/>
              <a:ea typeface="Calibri"/>
              <a:cs typeface="Times New Roman"/>
            </a:endParaRPr>
          </a:p>
          <a:p>
            <a:pPr indent="4572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class Details</a:t>
            </a:r>
            <a:endParaRPr lang="en-US" sz="1000" dirty="0">
              <a:latin typeface="Calibri"/>
              <a:ea typeface="Calibri"/>
              <a:cs typeface="Times New Roman"/>
            </a:endParaRPr>
          </a:p>
          <a:p>
            <a:pPr indent="34290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static </a:t>
            </a:r>
            <a:r>
              <a:rPr lang="en-GB" sz="900" dirty="0" err="1">
                <a:latin typeface="Courier New"/>
                <a:ea typeface="Calibri"/>
                <a:cs typeface="Times New Roman"/>
              </a:rPr>
              <a:t>voidMain</a:t>
            </a:r>
            <a:r>
              <a:rPr lang="en-GB" sz="900" dirty="0">
                <a:latin typeface="Courier New"/>
                <a:ea typeface="Calibri"/>
                <a:cs typeface="Times New Roman"/>
              </a:rPr>
              <a:t>(String[]</a:t>
            </a:r>
            <a:r>
              <a:rPr lang="en-GB" sz="900" dirty="0" err="1">
                <a:latin typeface="Courier New"/>
                <a:ea typeface="Calibri"/>
                <a:cs typeface="Times New Roman"/>
              </a:rPr>
              <a:t>args</a:t>
            </a:r>
            <a:r>
              <a:rPr lang="en-GB" sz="900" dirty="0">
                <a:latin typeface="Courier New"/>
                <a:ea typeface="Calibri"/>
                <a:cs typeface="Times New Roman"/>
              </a:rPr>
              <a:t>)</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Canine </a:t>
            </a:r>
            <a:r>
              <a:rPr lang="en-GB" sz="900" dirty="0" err="1">
                <a:latin typeface="Courier New"/>
                <a:ea typeface="Calibri"/>
                <a:cs typeface="Times New Roman"/>
              </a:rPr>
              <a:t>objCanine</a:t>
            </a:r>
            <a:r>
              <a:rPr lang="en-GB" sz="900" dirty="0">
                <a:latin typeface="Courier New"/>
                <a:ea typeface="Calibri"/>
                <a:cs typeface="Times New Roman"/>
              </a:rPr>
              <a:t>=new Canine();</a:t>
            </a:r>
            <a:endParaRPr lang="en-US" sz="1000" dirty="0">
              <a:latin typeface="Calibri"/>
              <a:ea typeface="Calibri"/>
              <a:cs typeface="Times New Roman"/>
            </a:endParaRPr>
          </a:p>
          <a:p>
            <a:pPr indent="514350" algn="just">
              <a:lnSpc>
                <a:spcPts val="1105"/>
              </a:lnSpc>
              <a:defRPr/>
            </a:pPr>
            <a:r>
              <a:rPr lang="en-GB" sz="900" dirty="0">
                <a:latin typeface="Courier New"/>
                <a:ea typeface="Calibri"/>
                <a:cs typeface="Times New Roman"/>
              </a:rPr>
              <a:t>}</a:t>
            </a:r>
            <a:endParaRPr lang="en-US" sz="1000" dirty="0">
              <a:latin typeface="Calibri"/>
              <a:ea typeface="Calibri"/>
              <a:cs typeface="Times New Roman"/>
            </a:endParaRPr>
          </a:p>
          <a:p>
            <a:pPr>
              <a:lnSpc>
                <a:spcPct val="115000"/>
              </a:lnSpc>
              <a:defRPr/>
            </a:pPr>
            <a:r>
              <a:rPr lang="en-GB" sz="900" dirty="0">
                <a:latin typeface="Courier New"/>
                <a:ea typeface="Calibri"/>
                <a:cs typeface="Times New Roman"/>
              </a:rPr>
              <a:t>}</a:t>
            </a:r>
            <a:endParaRPr lang="en-US" sz="1000" dirty="0">
              <a:latin typeface="Calibri"/>
              <a:ea typeface="Calibri"/>
              <a:cs typeface="Times New Roman"/>
            </a:endParaRPr>
          </a:p>
          <a:p>
            <a:pPr eaLnBrk="1" hangingPunct="1">
              <a:lnSpc>
                <a:spcPct val="70000"/>
              </a:lnSpc>
              <a:spcBef>
                <a:spcPct val="50000"/>
              </a:spcBef>
              <a:defRPr/>
            </a:pPr>
            <a:endParaRPr lang="en-GB" sz="1600" dirty="0"/>
          </a:p>
          <a:p>
            <a:pPr eaLnBrk="1" hangingPunct="1">
              <a:lnSpc>
                <a:spcPct val="70000"/>
              </a:lnSpc>
              <a:spcBef>
                <a:spcPct val="50000"/>
              </a:spcBef>
              <a:defRPr/>
            </a:pPr>
            <a:endParaRPr lang="en-US" sz="1600" dirty="0"/>
          </a:p>
        </p:txBody>
      </p:sp>
      <p:sp>
        <p:nvSpPr>
          <p:cNvPr id="46089" name="Text Box 4"/>
          <p:cNvSpPr txBox="1">
            <a:spLocks noChangeArrowheads="1"/>
          </p:cNvSpPr>
          <p:nvPr/>
        </p:nvSpPr>
        <p:spPr bwMode="auto">
          <a:xfrm>
            <a:off x="2209800" y="1447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847665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 Constructor Inheritance 3-3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48131"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 consists of two constructors, one without a parameter and the other with a </a:t>
            </a:r>
            <a:r>
              <a:rPr lang="en-US" altLang="en-US" sz="2000">
                <a:latin typeface="Courier New" panose="02070309020205020404" pitchFamily="49" charset="0"/>
                <a:cs typeface="Courier New" panose="02070309020205020404" pitchFamily="49" charset="0"/>
              </a:rPr>
              <a:t>string</a:t>
            </a:r>
            <a:r>
              <a:rPr lang="en-US" altLang="en-US" sz="2000">
                <a:latin typeface="Calibri" panose="020F0502020204030204" pitchFamily="34" charset="0"/>
              </a:rPr>
              <a:t> parameter. </a:t>
            </a:r>
          </a:p>
          <a:p>
            <a:pPr lvl="1"/>
            <a:r>
              <a:rPr lang="en-US" altLang="en-US" sz="2000">
                <a:latin typeface="Calibri" panose="020F0502020204030204" pitchFamily="34" charset="0"/>
              </a:rPr>
              <a:t>The class </a:t>
            </a:r>
            <a:r>
              <a:rPr lang="en-US" altLang="en-US" sz="2000" b="1">
                <a:latin typeface="Courier New" panose="02070309020205020404" pitchFamily="49" charset="0"/>
                <a:cs typeface="Courier New" panose="02070309020205020404" pitchFamily="49" charset="0"/>
              </a:rPr>
              <a:t>Canine</a:t>
            </a:r>
            <a:r>
              <a:rPr lang="en-US" altLang="en-US" sz="2000">
                <a:latin typeface="Calibri" panose="020F0502020204030204" pitchFamily="34" charset="0"/>
              </a:rPr>
              <a:t> is inherited from 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a:t>
            </a:r>
          </a:p>
          <a:p>
            <a:pPr lvl="1"/>
            <a:r>
              <a:rPr lang="en-US" altLang="en-US" sz="2000">
                <a:latin typeface="Calibri" panose="020F0502020204030204" pitchFamily="34" charset="0"/>
              </a:rPr>
              <a:t>The derived class </a:t>
            </a:r>
            <a:r>
              <a:rPr lang="en-US" altLang="en-US" sz="2000" b="1">
                <a:latin typeface="Courier New" panose="02070309020205020404" pitchFamily="49" charset="0"/>
                <a:cs typeface="Courier New" panose="02070309020205020404" pitchFamily="49" charset="0"/>
              </a:rPr>
              <a:t>Canine</a:t>
            </a:r>
            <a:r>
              <a:rPr lang="en-US" altLang="en-US" sz="2000">
                <a:latin typeface="Calibri" panose="020F0502020204030204" pitchFamily="34" charset="0"/>
              </a:rPr>
              <a:t> consists of a constructor that invokes the constructor of the base class Animal by using the </a:t>
            </a:r>
            <a:r>
              <a:rPr lang="en-US" altLang="en-US" sz="2000">
                <a:latin typeface="Courier New" panose="02070309020205020404" pitchFamily="49" charset="0"/>
                <a:cs typeface="Courier New" panose="02070309020205020404" pitchFamily="49" charset="0"/>
              </a:rPr>
              <a:t>base </a:t>
            </a:r>
            <a:r>
              <a:rPr lang="en-US" altLang="en-US" sz="2000">
                <a:latin typeface="Calibri" panose="020F0502020204030204" pitchFamily="34" charset="0"/>
              </a:rPr>
              <a:t>keyword. </a:t>
            </a:r>
          </a:p>
          <a:p>
            <a:pPr lvl="1"/>
            <a:r>
              <a:rPr lang="en-US" altLang="en-US" sz="2000">
                <a:latin typeface="Calibri" panose="020F0502020204030204" pitchFamily="34" charset="0"/>
              </a:rPr>
              <a:t>If the </a:t>
            </a:r>
            <a:r>
              <a:rPr lang="en-US" altLang="en-US" sz="2000">
                <a:latin typeface="Courier New" panose="02070309020205020404" pitchFamily="49" charset="0"/>
                <a:cs typeface="Courier New" panose="02070309020205020404" pitchFamily="49" charset="0"/>
              </a:rPr>
              <a:t>base</a:t>
            </a:r>
            <a:r>
              <a:rPr lang="en-US" altLang="en-US" sz="2000">
                <a:latin typeface="Calibri" panose="020F0502020204030204" pitchFamily="34" charset="0"/>
              </a:rPr>
              <a:t> keyword does not take a string in the parenthesis, the constructor of the class </a:t>
            </a:r>
            <a:r>
              <a:rPr lang="en-US" altLang="en-US" sz="2000" b="1">
                <a:latin typeface="Courier New" panose="02070309020205020404" pitchFamily="49" charset="0"/>
                <a:cs typeface="Courier New" panose="02070309020205020404" pitchFamily="49" charset="0"/>
              </a:rPr>
              <a:t>Animal </a:t>
            </a:r>
            <a:r>
              <a:rPr lang="en-US" altLang="en-US" sz="2000">
                <a:latin typeface="Calibri" panose="020F0502020204030204" pitchFamily="34" charset="0"/>
              </a:rPr>
              <a:t>that does not contain parameters is invoked. </a:t>
            </a:r>
          </a:p>
          <a:p>
            <a:pPr lvl="1"/>
            <a:r>
              <a:rPr lang="en-US" altLang="en-US" sz="2000">
                <a:latin typeface="Calibri" panose="020F0502020204030204" pitchFamily="34" charset="0"/>
              </a:rPr>
              <a:t>In the class </a:t>
            </a:r>
            <a:r>
              <a:rPr lang="en-US" altLang="en-US" sz="2000" b="1">
                <a:latin typeface="Courier New" panose="02070309020205020404" pitchFamily="49" charset="0"/>
                <a:cs typeface="Courier New" panose="02070309020205020404" pitchFamily="49" charset="0"/>
              </a:rPr>
              <a:t>Details</a:t>
            </a:r>
            <a:r>
              <a:rPr lang="en-US" altLang="en-US" sz="2000">
                <a:latin typeface="Calibri" panose="020F0502020204030204" pitchFamily="34" charset="0"/>
              </a:rPr>
              <a:t>, when the derived class constructor is invoked, it will in turn invoke the parameterized constructor of the </a:t>
            </a:r>
            <a:r>
              <a:rPr lang="en-US" altLang="en-US" sz="2000">
                <a:latin typeface="Courier New" panose="02070309020205020404" pitchFamily="49" charset="0"/>
                <a:cs typeface="Courier New" panose="02070309020205020404" pitchFamily="49" charset="0"/>
              </a:rPr>
              <a:t>base</a:t>
            </a:r>
            <a:r>
              <a:rPr lang="en-US" altLang="en-US" sz="2000">
                <a:latin typeface="Calibri" panose="020F0502020204030204" pitchFamily="34" charset="0"/>
              </a:rPr>
              <a:t> class.</a:t>
            </a: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Arial" panose="020B0604020202020204" pitchFamily="34" charset="0"/>
            </a:endParaRPr>
          </a:p>
          <a:p>
            <a:endParaRPr lang="en-US" altLang="en-US" sz="1800">
              <a:latin typeface="Calibri" panose="020F0502020204030204" pitchFamily="34" charset="0"/>
            </a:endParaRPr>
          </a:p>
        </p:txBody>
      </p:sp>
      <p:sp>
        <p:nvSpPr>
          <p:cNvPr id="48135"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3B45650A-D5FC-486E-9086-6D70E8B07D64}" type="slidenum">
              <a:rPr lang="en-IN" altLang="en-US" sz="1200">
                <a:solidFill>
                  <a:schemeClr val="bg1"/>
                </a:solidFill>
                <a:latin typeface="Calibri" panose="020F0502020204030204" pitchFamily="34" charset="0"/>
              </a:rPr>
              <a:pPr>
                <a:spcBef>
                  <a:spcPct val="0"/>
                </a:spcBef>
                <a:buClrTx/>
                <a:buSzTx/>
                <a:buFontTx/>
                <a:buNone/>
              </a:pPr>
              <a:t>26</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48136" name="Content Placeholder 2"/>
          <p:cNvSpPr txBox="1">
            <a:spLocks/>
          </p:cNvSpPr>
          <p:nvPr/>
        </p:nvSpPr>
        <p:spPr bwMode="auto">
          <a:xfrm>
            <a:off x="1752600" y="4876800"/>
            <a:ext cx="8077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buFont typeface="Wingdings" panose="05000000000000000000" pitchFamily="2" charset="2"/>
              <a:buNone/>
            </a:pPr>
            <a:endParaRPr lang="en-GB" altLang="en-US" sz="1800">
              <a:latin typeface="Calibri" panose="020F0502020204030204" pitchFamily="34" charset="0"/>
            </a:endParaRPr>
          </a:p>
          <a:p>
            <a:pPr lvl="1"/>
            <a:r>
              <a:rPr lang="en-GB" altLang="en-US" sz="2000">
                <a:latin typeface="Courier New" panose="02070309020205020404" pitchFamily="49" charset="0"/>
                <a:cs typeface="Courier New" panose="02070309020205020404" pitchFamily="49" charset="0"/>
              </a:rPr>
              <a:t>Animal constructor with a string parameter</a:t>
            </a:r>
          </a:p>
          <a:p>
            <a:pPr lvl="1"/>
            <a:r>
              <a:rPr lang="en-GB" altLang="en-US" sz="2000">
                <a:latin typeface="Courier New" panose="02070309020205020404" pitchFamily="49" charset="0"/>
                <a:cs typeface="Courier New" panose="02070309020205020404" pitchFamily="49" charset="0"/>
              </a:rPr>
              <a:t>Derived Canine</a:t>
            </a:r>
          </a:p>
          <a:p>
            <a:pPr>
              <a:buFont typeface="Wingdings" panose="05000000000000000000" pitchFamily="2" charset="2"/>
              <a:buNone/>
            </a:pPr>
            <a:r>
              <a:rPr lang="en-US" altLang="en-US" sz="1800">
                <a:latin typeface="Calibri" panose="020F0502020204030204" pitchFamily="34" charset="0"/>
              </a:rPr>
              <a:t> </a:t>
            </a:r>
            <a:endParaRPr lang="en-GB"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endParaRPr lang="en-GB" altLang="en-US" sz="1800">
              <a:latin typeface="Calibri" panose="020F0502020204030204" pitchFamily="34" charset="0"/>
            </a:endParaRPr>
          </a:p>
          <a:p>
            <a:pPr>
              <a:buFont typeface="Wingdings" panose="05000000000000000000" pitchFamily="2" charset="2"/>
              <a:buNone/>
            </a:pPr>
            <a:endParaRPr lang="en-GB"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b="1"/>
          </a:p>
          <a:p>
            <a:endParaRPr lang="en-US" altLang="en-US" sz="1800" b="1"/>
          </a:p>
          <a:p>
            <a:pPr>
              <a:buFont typeface="Wingdings" panose="05000000000000000000" pitchFamily="2" charset="2"/>
              <a:buNone/>
            </a:pPr>
            <a:endParaRPr lang="en-GB" altLang="en-US" sz="1800"/>
          </a:p>
          <a:p>
            <a:endParaRPr lang="en-US" altLang="en-US" sz="1800">
              <a:latin typeface="Calibri" panose="020F0502020204030204" pitchFamily="34" charset="0"/>
            </a:endParaRPr>
          </a:p>
        </p:txBody>
      </p:sp>
      <p:sp>
        <p:nvSpPr>
          <p:cNvPr id="48137" name="Text Box 4"/>
          <p:cNvSpPr txBox="1">
            <a:spLocks noChangeArrowheads="1"/>
          </p:cNvSpPr>
          <p:nvPr/>
        </p:nvSpPr>
        <p:spPr bwMode="auto">
          <a:xfrm>
            <a:off x="1828800" y="4724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796789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2"/>
          <p:cNvSpPr>
            <a:spLocks noGrp="1"/>
          </p:cNvSpPr>
          <p:nvPr>
            <p:ph type="title"/>
          </p:nvPr>
        </p:nvSpPr>
        <p:spPr/>
        <p:txBody>
          <a:bodyPr/>
          <a:lstStyle/>
          <a:p>
            <a:pPr eaLnBrk="1" hangingPunct="1"/>
            <a:r>
              <a:rPr lang="en-US" altLang="en-US" smtClean="0">
                <a:latin typeface="Calibri" panose="020F0502020204030204" pitchFamily="34" charset="0"/>
              </a:rPr>
              <a:t>Invoking Parameterized Base Class Constructors 1-3</a:t>
            </a:r>
            <a:endParaRPr lang="en-IN" altLang="en-US" smtClean="0">
              <a:latin typeface="Calibri" panose="020F0502020204030204" pitchFamily="34" charset="0"/>
            </a:endParaRPr>
          </a:p>
        </p:txBody>
      </p:sp>
      <p:sp>
        <p:nvSpPr>
          <p:cNvPr id="50179" name="Content Placeholder 2"/>
          <p:cNvSpPr>
            <a:spLocks noGrp="1"/>
          </p:cNvSpPr>
          <p:nvPr>
            <p:ph type="body" idx="1"/>
          </p:nvPr>
        </p:nvSpPr>
        <p:spPr/>
        <p:txBody>
          <a:bodyPr/>
          <a:lstStyle/>
          <a:p>
            <a:r>
              <a:rPr lang="en-US" altLang="en-US" sz="2400">
                <a:latin typeface="Calibri" panose="020F0502020204030204" pitchFamily="34" charset="0"/>
              </a:rPr>
              <a:t>The derived class constructor can explicitly invoke the base class constructor by using the </a:t>
            </a:r>
            <a:r>
              <a:rPr lang="en-US" altLang="en-US" sz="2400">
                <a:latin typeface="Courier New" panose="02070309020205020404" pitchFamily="49" charset="0"/>
                <a:cs typeface="Courier New" panose="02070309020205020404" pitchFamily="49" charset="0"/>
              </a:rPr>
              <a:t>base</a:t>
            </a:r>
            <a:r>
              <a:rPr lang="en-US" altLang="en-US" sz="2400">
                <a:latin typeface="Calibri" panose="020F0502020204030204" pitchFamily="34" charset="0"/>
              </a:rPr>
              <a:t> keyword.</a:t>
            </a:r>
          </a:p>
          <a:p>
            <a:r>
              <a:rPr lang="en-US" altLang="en-US" sz="2400">
                <a:latin typeface="Calibri" panose="020F0502020204030204" pitchFamily="34" charset="0"/>
              </a:rPr>
              <a:t>If a base class constructor has a parameter, the </a:t>
            </a:r>
            <a:r>
              <a:rPr lang="en-US" altLang="en-US" sz="2400">
                <a:latin typeface="Courier New" panose="02070309020205020404" pitchFamily="49" charset="0"/>
                <a:cs typeface="Courier New" panose="02070309020205020404" pitchFamily="49" charset="0"/>
              </a:rPr>
              <a:t>base</a:t>
            </a:r>
            <a:r>
              <a:rPr lang="en-US" altLang="en-US" sz="2400">
                <a:latin typeface="Calibri" panose="020F0502020204030204" pitchFamily="34" charset="0"/>
              </a:rPr>
              <a:t> keyword is followed by the value of the type specified in the constructor declaration.</a:t>
            </a:r>
          </a:p>
          <a:p>
            <a:r>
              <a:rPr lang="en-US" altLang="en-US" sz="2400">
                <a:latin typeface="Calibri" panose="020F0502020204030204" pitchFamily="34" charset="0"/>
              </a:rPr>
              <a:t>If there are no parameters, the </a:t>
            </a:r>
            <a:r>
              <a:rPr lang="en-US" altLang="en-US" sz="2400">
                <a:latin typeface="Courier New" panose="02070309020205020404" pitchFamily="49" charset="0"/>
                <a:cs typeface="Courier New" panose="02070309020205020404" pitchFamily="49" charset="0"/>
              </a:rPr>
              <a:t>base</a:t>
            </a:r>
            <a:r>
              <a:rPr lang="en-US" altLang="en-US" sz="2400">
                <a:latin typeface="Calibri" panose="020F0502020204030204" pitchFamily="34" charset="0"/>
              </a:rPr>
              <a:t> keyword is followed by a pair of parentheses.</a:t>
            </a:r>
          </a:p>
          <a:p>
            <a:pPr>
              <a:buFont typeface="Wingdings" panose="05000000000000000000" pitchFamily="2" charset="2"/>
              <a:buNone/>
            </a:pPr>
            <a:endParaRPr lang="en-GB" altLang="en-US" sz="1800" b="1">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5018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8BB51E35-42D3-422D-9202-266ED6C6F54B}" type="slidenum">
              <a:rPr lang="en-IN" altLang="en-US" sz="1200">
                <a:solidFill>
                  <a:schemeClr val="bg1"/>
                </a:solidFill>
                <a:latin typeface="Calibri" panose="020F0502020204030204" pitchFamily="34" charset="0"/>
              </a:rPr>
              <a:pPr>
                <a:spcBef>
                  <a:spcPct val="0"/>
                </a:spcBef>
                <a:buClrTx/>
                <a:buSzTx/>
                <a:buFontTx/>
                <a:buNone/>
              </a:pPr>
              <a:t>27</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Tree>
    <p:extLst>
      <p:ext uri="{BB962C8B-B14F-4D97-AF65-F5344CB8AC3E}">
        <p14:creationId xmlns:p14="http://schemas.microsoft.com/office/powerpoint/2010/main" val="651640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p:cNvSpPr>
            <a:spLocks noGrp="1"/>
          </p:cNvSpPr>
          <p:nvPr>
            <p:ph type="title"/>
          </p:nvPr>
        </p:nvSpPr>
        <p:spPr/>
        <p:txBody>
          <a:bodyPr/>
          <a:lstStyle/>
          <a:p>
            <a:pPr eaLnBrk="1" hangingPunct="1"/>
            <a:r>
              <a:rPr lang="en-US" altLang="en-US" smtClean="0">
                <a:latin typeface="Calibri" panose="020F0502020204030204" pitchFamily="34" charset="0"/>
              </a:rPr>
              <a:t>Invoking Parameterized Base Class Constructors 2-3</a:t>
            </a:r>
            <a:endParaRPr lang="en-IN" altLang="en-US" smtClean="0">
              <a:latin typeface="Calibri" panose="020F0502020204030204" pitchFamily="34" charset="0"/>
            </a:endParaRPr>
          </a:p>
        </p:txBody>
      </p:sp>
      <p:sp>
        <p:nvSpPr>
          <p:cNvPr id="52227" name="Content Placeholder 2"/>
          <p:cNvSpPr>
            <a:spLocks noGrp="1"/>
          </p:cNvSpPr>
          <p:nvPr>
            <p:ph type="body" idx="1"/>
          </p:nvPr>
        </p:nvSpPr>
        <p:spPr/>
        <p:txBody>
          <a:bodyPr/>
          <a:lstStyle/>
          <a:p>
            <a:r>
              <a:rPr lang="en-US" altLang="en-US" sz="2000">
                <a:latin typeface="Calibri" panose="020F0502020204030204" pitchFamily="34" charset="0"/>
              </a:rPr>
              <a:t>The following code demonstrates how parameterized constructors are invoked in a multi-level hierarchy:</a:t>
            </a:r>
          </a:p>
          <a:p>
            <a:endParaRPr lang="en-US" altLang="en-US" sz="2400">
              <a:latin typeface="Calibri" panose="020F0502020204030204" pitchFamily="34" charset="0"/>
            </a:endParaRPr>
          </a:p>
        </p:txBody>
      </p:sp>
      <p:sp>
        <p:nvSpPr>
          <p:cNvPr id="52231"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E0B276B9-3397-43E6-89E8-160AA493B6FA}" type="slidenum">
              <a:rPr lang="en-IN" altLang="en-US" sz="1200">
                <a:solidFill>
                  <a:schemeClr val="bg1"/>
                </a:solidFill>
                <a:latin typeface="Calibri" panose="020F0502020204030204" pitchFamily="34" charset="0"/>
              </a:rPr>
              <a:pPr>
                <a:spcBef>
                  <a:spcPct val="0"/>
                </a:spcBef>
                <a:buClrTx/>
                <a:buSzTx/>
                <a:buFontTx/>
                <a:buNone/>
              </a:pPr>
              <a:t>28</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 name="Text Box 6"/>
          <p:cNvSpPr txBox="1">
            <a:spLocks noChangeArrowheads="1"/>
          </p:cNvSpPr>
          <p:nvPr/>
        </p:nvSpPr>
        <p:spPr bwMode="auto">
          <a:xfrm>
            <a:off x="2057400" y="1660842"/>
            <a:ext cx="7239000" cy="45720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defRPr/>
            </a:pPr>
            <a:r>
              <a:rPr lang="en-GB" sz="1000" dirty="0">
                <a:latin typeface="Courier New"/>
                <a:ea typeface="Calibri"/>
                <a:cs typeface="Times New Roman"/>
              </a:rPr>
              <a:t>using System;</a:t>
            </a:r>
            <a:endParaRPr lang="en-US" sz="1000" dirty="0">
              <a:latin typeface="Calibri"/>
              <a:ea typeface="Calibri"/>
              <a:cs typeface="Times New Roman"/>
            </a:endParaRPr>
          </a:p>
          <a:p>
            <a:pPr>
              <a:lnSpc>
                <a:spcPts val="1105"/>
              </a:lnSpc>
              <a:defRPr/>
            </a:pPr>
            <a:r>
              <a:rPr lang="en-GB" sz="1000" dirty="0">
                <a:latin typeface="Courier New"/>
                <a:ea typeface="Calibri"/>
                <a:cs typeface="Times New Roman"/>
              </a:rPr>
              <a:t>class Metals</a:t>
            </a:r>
            <a:endParaRPr lang="en-US" sz="1000" dirty="0">
              <a:latin typeface="Calibri"/>
              <a:ea typeface="Calibri"/>
              <a:cs typeface="Times New Roman"/>
            </a:endParaRPr>
          </a:p>
          <a:p>
            <a:pPr>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err="1">
                <a:latin typeface="Courier New"/>
                <a:ea typeface="Calibri"/>
                <a:cs typeface="Times New Roman"/>
              </a:rPr>
              <a:t>string_metalType</a:t>
            </a: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public Metals(</a:t>
            </a:r>
            <a:r>
              <a:rPr lang="en-GB" sz="1000" dirty="0" err="1">
                <a:latin typeface="Courier New"/>
                <a:ea typeface="Calibri"/>
                <a:cs typeface="Times New Roman"/>
              </a:rPr>
              <a:t>stringtype</a:t>
            </a: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_</a:t>
            </a:r>
            <a:r>
              <a:rPr lang="en-GB" sz="1000" dirty="0" err="1">
                <a:latin typeface="Courier New"/>
                <a:ea typeface="Calibri"/>
                <a:cs typeface="Times New Roman"/>
              </a:rPr>
              <a:t>metalType</a:t>
            </a:r>
            <a:r>
              <a:rPr lang="en-GB" sz="1000" dirty="0">
                <a:latin typeface="Courier New"/>
                <a:ea typeface="Calibri"/>
                <a:cs typeface="Times New Roman"/>
              </a:rPr>
              <a:t>=type;</a:t>
            </a:r>
            <a:endParaRPr lang="en-US" sz="1000" dirty="0">
              <a:latin typeface="Calibri"/>
              <a:ea typeface="Calibri"/>
              <a:cs typeface="Times New Roman"/>
            </a:endParaRPr>
          </a:p>
          <a:p>
            <a:pPr indent="628650">
              <a:lnSpc>
                <a:spcPts val="1105"/>
              </a:lnSpc>
              <a:defRPr/>
            </a:pPr>
            <a:r>
              <a:rPr lang="en-GB" sz="1000" dirty="0" err="1">
                <a:latin typeface="Courier New"/>
                <a:ea typeface="Calibri"/>
                <a:cs typeface="Times New Roman"/>
              </a:rPr>
              <a:t>Console.WriteLine</a:t>
            </a:r>
            <a:r>
              <a:rPr lang="en-GB" sz="1000" dirty="0">
                <a:latin typeface="Courier New"/>
                <a:ea typeface="Calibri"/>
                <a:cs typeface="Times New Roman"/>
              </a:rPr>
              <a:t>("Metal:\t\t"+_</a:t>
            </a:r>
            <a:r>
              <a:rPr lang="en-GB" sz="1000" dirty="0" err="1">
                <a:latin typeface="Courier New"/>
                <a:ea typeface="Calibri"/>
                <a:cs typeface="Times New Roman"/>
              </a:rPr>
              <a:t>metalType</a:t>
            </a: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class </a:t>
            </a:r>
            <a:r>
              <a:rPr lang="en-GB" sz="1000" dirty="0" err="1">
                <a:latin typeface="Courier New"/>
                <a:ea typeface="Calibri"/>
                <a:cs typeface="Times New Roman"/>
              </a:rPr>
              <a:t>SteelCompany</a:t>
            </a:r>
            <a:r>
              <a:rPr lang="en-GB" sz="1000" dirty="0">
                <a:latin typeface="Courier New"/>
                <a:ea typeface="Calibri"/>
                <a:cs typeface="Times New Roman"/>
              </a:rPr>
              <a:t> : Metals</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85800">
              <a:lnSpc>
                <a:spcPts val="1105"/>
              </a:lnSpc>
              <a:defRPr/>
            </a:pPr>
            <a:r>
              <a:rPr lang="en-GB" sz="1000" dirty="0" err="1">
                <a:latin typeface="Courier New"/>
                <a:ea typeface="Calibri"/>
                <a:cs typeface="Times New Roman"/>
              </a:rPr>
              <a:t>string_grade</a:t>
            </a:r>
            <a:r>
              <a:rPr lang="en-GB" sz="1000" dirty="0">
                <a:latin typeface="Courier New"/>
                <a:ea typeface="Calibri"/>
                <a:cs typeface="Times New Roman"/>
              </a:rPr>
              <a:t>;</a:t>
            </a:r>
            <a:endParaRPr lang="en-US" sz="1000" dirty="0">
              <a:latin typeface="Calibri"/>
              <a:ea typeface="Calibri"/>
              <a:cs typeface="Times New Roman"/>
            </a:endParaRPr>
          </a:p>
          <a:p>
            <a:pPr indent="685800">
              <a:lnSpc>
                <a:spcPts val="1105"/>
              </a:lnSpc>
              <a:defRPr/>
            </a:pPr>
            <a:r>
              <a:rPr lang="en-GB" sz="1000" dirty="0">
                <a:latin typeface="Courier New"/>
                <a:ea typeface="Calibri"/>
                <a:cs typeface="Times New Roman"/>
              </a:rPr>
              <a:t>public </a:t>
            </a:r>
            <a:r>
              <a:rPr lang="en-GB" sz="1000" dirty="0" err="1">
                <a:latin typeface="Courier New"/>
                <a:ea typeface="Calibri"/>
                <a:cs typeface="Times New Roman"/>
              </a:rPr>
              <a:t>SteelCompany</a:t>
            </a:r>
            <a:r>
              <a:rPr lang="en-GB" sz="1000" dirty="0">
                <a:latin typeface="Courier New"/>
                <a:ea typeface="Calibri"/>
                <a:cs typeface="Times New Roman"/>
              </a:rPr>
              <a:t>(</a:t>
            </a:r>
            <a:r>
              <a:rPr lang="en-GB" sz="1000" dirty="0" err="1">
                <a:latin typeface="Courier New"/>
                <a:ea typeface="Calibri"/>
                <a:cs typeface="Times New Roman"/>
              </a:rPr>
              <a:t>stringgrade</a:t>
            </a:r>
            <a:r>
              <a:rPr lang="en-GB" sz="1000" dirty="0">
                <a:latin typeface="Courier New"/>
                <a:ea typeface="Calibri"/>
                <a:cs typeface="Times New Roman"/>
              </a:rPr>
              <a:t>):base("Steel")</a:t>
            </a:r>
            <a:endParaRPr lang="en-US" sz="1000" dirty="0">
              <a:latin typeface="Calibri"/>
              <a:ea typeface="Calibri"/>
              <a:cs typeface="Times New Roman"/>
            </a:endParaRPr>
          </a:p>
          <a:p>
            <a:pPr indent="6858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85800">
              <a:lnSpc>
                <a:spcPts val="1105"/>
              </a:lnSpc>
              <a:defRPr/>
            </a:pPr>
            <a:r>
              <a:rPr lang="en-GB" sz="1000" dirty="0">
                <a:latin typeface="Courier New"/>
                <a:ea typeface="Calibri"/>
                <a:cs typeface="Times New Roman"/>
              </a:rPr>
              <a:t>_grade=grade;</a:t>
            </a:r>
            <a:endParaRPr lang="en-US" sz="1000" dirty="0">
              <a:latin typeface="Calibri"/>
              <a:ea typeface="Calibri"/>
              <a:cs typeface="Times New Roman"/>
            </a:endParaRPr>
          </a:p>
          <a:p>
            <a:pPr indent="685800">
              <a:lnSpc>
                <a:spcPts val="1105"/>
              </a:lnSpc>
              <a:defRPr/>
            </a:pPr>
            <a:r>
              <a:rPr lang="en-GB" sz="1000" dirty="0" err="1">
                <a:latin typeface="Courier New"/>
                <a:ea typeface="Calibri"/>
                <a:cs typeface="Times New Roman"/>
              </a:rPr>
              <a:t>Console.WriteLine</a:t>
            </a:r>
            <a:r>
              <a:rPr lang="en-GB" sz="1000" dirty="0">
                <a:latin typeface="Courier New"/>
                <a:ea typeface="Calibri"/>
                <a:cs typeface="Times New Roman"/>
              </a:rPr>
              <a:t>("Grade:\t\t"+_grade);</a:t>
            </a:r>
            <a:endParaRPr lang="en-US" sz="1000" dirty="0">
              <a:latin typeface="Calibri"/>
              <a:ea typeface="Calibri"/>
              <a:cs typeface="Times New Roman"/>
            </a:endParaRPr>
          </a:p>
          <a:p>
            <a:pPr indent="6858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class </a:t>
            </a:r>
            <a:r>
              <a:rPr lang="en-GB" sz="1000" dirty="0" err="1">
                <a:latin typeface="Courier New"/>
                <a:ea typeface="Calibri"/>
                <a:cs typeface="Times New Roman"/>
              </a:rPr>
              <a:t>Automobiles:SteelCompany</a:t>
            </a:r>
            <a:endParaRPr lang="en-US" sz="1000" dirty="0">
              <a:latin typeface="Calibri"/>
              <a:ea typeface="Calibri"/>
              <a:cs typeface="Times New Roman"/>
            </a:endParaRPr>
          </a:p>
          <a:p>
            <a:pPr indent="34290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err="1">
                <a:latin typeface="Courier New"/>
                <a:ea typeface="Calibri"/>
                <a:cs typeface="Times New Roman"/>
              </a:rPr>
              <a:t>string_part</a:t>
            </a: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public Automobiles(</a:t>
            </a:r>
            <a:r>
              <a:rPr lang="en-GB" sz="1000" dirty="0" err="1">
                <a:latin typeface="Courier New"/>
                <a:ea typeface="Calibri"/>
                <a:cs typeface="Times New Roman"/>
              </a:rPr>
              <a:t>stringpart</a:t>
            </a:r>
            <a:r>
              <a:rPr lang="en-GB" sz="1000" dirty="0">
                <a:latin typeface="Courier New"/>
                <a:ea typeface="Calibri"/>
                <a:cs typeface="Times New Roman"/>
              </a:rPr>
              <a:t>):base("</a:t>
            </a:r>
            <a:r>
              <a:rPr lang="en-GB" sz="1000" dirty="0" err="1">
                <a:latin typeface="Courier New"/>
                <a:ea typeface="Calibri"/>
                <a:cs typeface="Times New Roman"/>
              </a:rPr>
              <a:t>CastIron</a:t>
            </a: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_part=part;</a:t>
            </a:r>
            <a:endParaRPr lang="en-US" sz="1000" dirty="0">
              <a:latin typeface="Calibri"/>
              <a:ea typeface="Calibri"/>
              <a:cs typeface="Times New Roman"/>
            </a:endParaRPr>
          </a:p>
          <a:p>
            <a:pPr indent="628650">
              <a:lnSpc>
                <a:spcPts val="1105"/>
              </a:lnSpc>
              <a:defRPr/>
            </a:pPr>
            <a:r>
              <a:rPr lang="en-GB" sz="1000" dirty="0" err="1">
                <a:latin typeface="Courier New"/>
                <a:ea typeface="Calibri"/>
                <a:cs typeface="Times New Roman"/>
              </a:rPr>
              <a:t>Console.WriteLine</a:t>
            </a:r>
            <a:r>
              <a:rPr lang="en-GB" sz="1000" dirty="0">
                <a:latin typeface="Courier New"/>
                <a:ea typeface="Calibri"/>
                <a:cs typeface="Times New Roman"/>
              </a:rPr>
              <a:t>("Part:\t\t"+_part);</a:t>
            </a:r>
            <a:endParaRPr lang="en-US" sz="1000" dirty="0">
              <a:latin typeface="Calibri"/>
              <a:ea typeface="Calibri"/>
              <a:cs typeface="Times New Roman"/>
            </a:endParaRPr>
          </a:p>
          <a:p>
            <a:pPr indent="628650">
              <a:lnSpc>
                <a:spcPct val="115000"/>
              </a:lnSpc>
              <a:defRPr/>
            </a:pP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static </a:t>
            </a:r>
            <a:r>
              <a:rPr lang="en-GB" sz="1000" dirty="0" err="1">
                <a:latin typeface="Courier New"/>
                <a:ea typeface="Calibri"/>
                <a:cs typeface="Times New Roman"/>
              </a:rPr>
              <a:t>voidMain</a:t>
            </a:r>
            <a:r>
              <a:rPr lang="en-GB" sz="1000" dirty="0">
                <a:latin typeface="Courier New"/>
                <a:ea typeface="Calibri"/>
                <a:cs typeface="Times New Roman"/>
              </a:rPr>
              <a:t>(string[]</a:t>
            </a:r>
            <a:r>
              <a:rPr lang="en-GB" sz="1000" dirty="0" err="1">
                <a:latin typeface="Courier New"/>
                <a:ea typeface="Calibri"/>
                <a:cs typeface="Times New Roman"/>
              </a:rPr>
              <a:t>args</a:t>
            </a: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Automobiles </a:t>
            </a:r>
            <a:r>
              <a:rPr lang="en-GB" sz="1000" dirty="0" err="1">
                <a:latin typeface="Courier New"/>
                <a:ea typeface="Calibri"/>
                <a:cs typeface="Times New Roman"/>
              </a:rPr>
              <a:t>objAutomobiles</a:t>
            </a:r>
            <a:r>
              <a:rPr lang="en-GB" sz="1000" dirty="0">
                <a:latin typeface="Courier New"/>
                <a:ea typeface="Calibri"/>
                <a:cs typeface="Times New Roman"/>
              </a:rPr>
              <a:t>=new Automobiles("</a:t>
            </a:r>
            <a:r>
              <a:rPr lang="en-GB" sz="1000" dirty="0" err="1">
                <a:latin typeface="Courier New"/>
                <a:ea typeface="Calibri"/>
                <a:cs typeface="Times New Roman"/>
              </a:rPr>
              <a:t>Chassies</a:t>
            </a:r>
            <a:r>
              <a:rPr lang="en-GB" sz="1000" dirty="0">
                <a:latin typeface="Courier New"/>
                <a:ea typeface="Calibri"/>
                <a:cs typeface="Times New Roman"/>
              </a:rPr>
              <a:t>");</a:t>
            </a:r>
            <a:endParaRPr lang="en-US" sz="1000" dirty="0">
              <a:latin typeface="Calibri"/>
              <a:ea typeface="Calibri"/>
              <a:cs typeface="Times New Roman"/>
            </a:endParaRPr>
          </a:p>
          <a:p>
            <a:pPr indent="628650">
              <a:lnSpc>
                <a:spcPts val="1105"/>
              </a:lnSpc>
              <a:defRPr/>
            </a:pPr>
            <a:r>
              <a:rPr lang="en-GB" sz="1000" dirty="0">
                <a:latin typeface="Courier New"/>
                <a:ea typeface="Calibri"/>
                <a:cs typeface="Times New Roman"/>
              </a:rPr>
              <a:t>}</a:t>
            </a:r>
            <a:endParaRPr lang="en-US" sz="1000" dirty="0">
              <a:latin typeface="Calibri"/>
              <a:ea typeface="Calibri"/>
              <a:cs typeface="Times New Roman"/>
            </a:endParaRPr>
          </a:p>
          <a:p>
            <a:pPr>
              <a:lnSpc>
                <a:spcPct val="115000"/>
              </a:lnSpc>
              <a:defRPr/>
            </a:pPr>
            <a:r>
              <a:rPr lang="en-GB" sz="1000" dirty="0">
                <a:latin typeface="Courier New"/>
                <a:ea typeface="Calibri"/>
                <a:cs typeface="Times New Roman"/>
              </a:rPr>
              <a:t>}</a:t>
            </a:r>
            <a:endParaRPr lang="en-US" sz="1000" dirty="0">
              <a:latin typeface="Calibri"/>
              <a:ea typeface="Calibri"/>
              <a:cs typeface="Times New Roman"/>
            </a:endParaRPr>
          </a:p>
          <a:p>
            <a:pPr eaLnBrk="1" hangingPunct="1">
              <a:lnSpc>
                <a:spcPct val="70000"/>
              </a:lnSpc>
              <a:spcBef>
                <a:spcPct val="50000"/>
              </a:spcBef>
              <a:defRPr/>
            </a:pPr>
            <a:endParaRPr lang="en-GB" sz="1000" dirty="0"/>
          </a:p>
          <a:p>
            <a:pPr eaLnBrk="1" hangingPunct="1">
              <a:lnSpc>
                <a:spcPct val="70000"/>
              </a:lnSpc>
              <a:spcBef>
                <a:spcPct val="50000"/>
              </a:spcBef>
              <a:defRPr/>
            </a:pPr>
            <a:endParaRPr lang="en-GB" sz="1000" dirty="0"/>
          </a:p>
          <a:p>
            <a:pPr eaLnBrk="1" hangingPunct="1">
              <a:lnSpc>
                <a:spcPct val="70000"/>
              </a:lnSpc>
              <a:spcBef>
                <a:spcPct val="50000"/>
              </a:spcBef>
              <a:defRPr/>
            </a:pPr>
            <a:endParaRPr lang="en-GB" sz="1200" dirty="0"/>
          </a:p>
        </p:txBody>
      </p:sp>
      <p:sp>
        <p:nvSpPr>
          <p:cNvPr id="52233" name="Text Box 4"/>
          <p:cNvSpPr txBox="1">
            <a:spLocks noChangeArrowheads="1"/>
          </p:cNvSpPr>
          <p:nvPr/>
        </p:nvSpPr>
        <p:spPr bwMode="auto">
          <a:xfrm>
            <a:off x="2057400" y="121793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dirty="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008238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2"/>
          <p:cNvSpPr>
            <a:spLocks noGrp="1"/>
          </p:cNvSpPr>
          <p:nvPr>
            <p:ph type="title"/>
          </p:nvPr>
        </p:nvSpPr>
        <p:spPr/>
        <p:txBody>
          <a:bodyPr/>
          <a:lstStyle/>
          <a:p>
            <a:pPr eaLnBrk="1" hangingPunct="1"/>
            <a:r>
              <a:rPr lang="en-US" altLang="en-US" smtClean="0">
                <a:latin typeface="Calibri" panose="020F0502020204030204" pitchFamily="34" charset="0"/>
              </a:rPr>
              <a:t>Invoking Parameterized Base Class Constructors 3-3</a:t>
            </a:r>
            <a:endParaRPr lang="en-IN" altLang="en-US" smtClean="0">
              <a:latin typeface="Calibri" panose="020F0502020204030204" pitchFamily="34" charset="0"/>
            </a:endParaRPr>
          </a:p>
        </p:txBody>
      </p:sp>
      <p:sp>
        <p:nvSpPr>
          <p:cNvPr id="54275"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The </a:t>
            </a:r>
            <a:r>
              <a:rPr lang="en-US" altLang="en-US" sz="2000" b="1">
                <a:latin typeface="Courier New" panose="02070309020205020404" pitchFamily="49" charset="0"/>
                <a:cs typeface="Courier New" panose="02070309020205020404" pitchFamily="49" charset="0"/>
              </a:rPr>
              <a:t>Automobiles</a:t>
            </a:r>
            <a:r>
              <a:rPr lang="en-US" altLang="en-US" sz="2000">
                <a:latin typeface="Calibri" panose="020F0502020204030204" pitchFamily="34" charset="0"/>
              </a:rPr>
              <a:t> class inherits the </a:t>
            </a:r>
            <a:r>
              <a:rPr lang="en-US" altLang="en-US" sz="2000" b="1">
                <a:latin typeface="Courier New" panose="02070309020205020404" pitchFamily="49" charset="0"/>
                <a:cs typeface="Courier New" panose="02070309020205020404" pitchFamily="49" charset="0"/>
              </a:rPr>
              <a:t>SteelCompany</a:t>
            </a:r>
            <a:r>
              <a:rPr lang="en-US" altLang="en-US" sz="2000">
                <a:latin typeface="Calibri" panose="020F0502020204030204" pitchFamily="34" charset="0"/>
              </a:rPr>
              <a:t> class. </a:t>
            </a:r>
          </a:p>
          <a:p>
            <a:pPr lvl="1"/>
            <a:r>
              <a:rPr lang="en-US" altLang="en-US" sz="2000">
                <a:latin typeface="Calibri" panose="020F0502020204030204" pitchFamily="34" charset="0"/>
              </a:rPr>
              <a:t>The </a:t>
            </a:r>
            <a:r>
              <a:rPr lang="en-US" altLang="en-US" sz="2000" b="1">
                <a:latin typeface="Courier New" panose="02070309020205020404" pitchFamily="49" charset="0"/>
                <a:cs typeface="Courier New" panose="02070309020205020404" pitchFamily="49" charset="0"/>
              </a:rPr>
              <a:t>SteelCompany</a:t>
            </a:r>
            <a:r>
              <a:rPr lang="en-US" altLang="en-US" sz="2000">
                <a:latin typeface="Calibri" panose="020F0502020204030204" pitchFamily="34" charset="0"/>
              </a:rPr>
              <a:t> class inherits the </a:t>
            </a:r>
            <a:r>
              <a:rPr lang="en-US" altLang="en-US" sz="2000" b="1">
                <a:latin typeface="Courier New" panose="02070309020205020404" pitchFamily="49" charset="0"/>
                <a:cs typeface="Courier New" panose="02070309020205020404" pitchFamily="49" charset="0"/>
              </a:rPr>
              <a:t>Metals</a:t>
            </a:r>
            <a:r>
              <a:rPr lang="en-US" altLang="en-US" sz="2000">
                <a:latin typeface="Calibri" panose="020F0502020204030204" pitchFamily="34" charset="0"/>
              </a:rPr>
              <a:t> class. </a:t>
            </a:r>
          </a:p>
          <a:p>
            <a:pPr lvl="1"/>
            <a:r>
              <a:rPr lang="en-US" altLang="en-US" sz="2000">
                <a:latin typeface="Calibri" panose="020F0502020204030204" pitchFamily="34" charset="0"/>
              </a:rPr>
              <a:t>In the </a:t>
            </a:r>
            <a:r>
              <a:rPr lang="en-US" altLang="en-US" sz="2000">
                <a:latin typeface="Courier New" panose="02070309020205020404" pitchFamily="49" charset="0"/>
                <a:cs typeface="Courier New" panose="02070309020205020404" pitchFamily="49" charset="0"/>
              </a:rPr>
              <a:t>Main()</a:t>
            </a:r>
            <a:r>
              <a:rPr lang="en-US" altLang="en-US" sz="2000">
                <a:latin typeface="Calibri" panose="020F0502020204030204" pitchFamily="34" charset="0"/>
              </a:rPr>
              <a:t>method, when an instance of the </a:t>
            </a:r>
            <a:r>
              <a:rPr lang="en-US" altLang="en-US" sz="2000" b="1">
                <a:latin typeface="Courier New" panose="02070309020205020404" pitchFamily="49" charset="0"/>
                <a:cs typeface="Courier New" panose="02070309020205020404" pitchFamily="49" charset="0"/>
              </a:rPr>
              <a:t>Automobiles</a:t>
            </a:r>
            <a:r>
              <a:rPr lang="en-US" altLang="en-US" sz="2000">
                <a:latin typeface="Calibri" panose="020F0502020204030204" pitchFamily="34" charset="0"/>
              </a:rPr>
              <a:t> class is created, it invokes the constructor of the </a:t>
            </a:r>
            <a:r>
              <a:rPr lang="en-US" altLang="en-US" sz="2000" b="1">
                <a:latin typeface="Courier New" panose="02070309020205020404" pitchFamily="49" charset="0"/>
                <a:cs typeface="Courier New" panose="02070309020205020404" pitchFamily="49" charset="0"/>
              </a:rPr>
              <a:t>Metals</a:t>
            </a:r>
            <a:r>
              <a:rPr lang="en-US" altLang="en-US" sz="2000">
                <a:latin typeface="Calibri" panose="020F0502020204030204" pitchFamily="34" charset="0"/>
              </a:rPr>
              <a:t> class, followed by the constructor of the </a:t>
            </a:r>
            <a:r>
              <a:rPr lang="en-US" altLang="en-US" sz="2000" b="1">
                <a:latin typeface="Courier New" panose="02070309020205020404" pitchFamily="49" charset="0"/>
                <a:cs typeface="Courier New" panose="02070309020205020404" pitchFamily="49" charset="0"/>
              </a:rPr>
              <a:t>SteelCompany</a:t>
            </a:r>
            <a:r>
              <a:rPr lang="en-US" altLang="en-US" sz="2000">
                <a:latin typeface="Calibri" panose="020F0502020204030204" pitchFamily="34" charset="0"/>
              </a:rPr>
              <a:t> class. </a:t>
            </a:r>
          </a:p>
          <a:p>
            <a:pPr lvl="1"/>
            <a:r>
              <a:rPr lang="en-US" altLang="en-US" sz="2000">
                <a:latin typeface="Calibri" panose="020F0502020204030204" pitchFamily="34" charset="0"/>
              </a:rPr>
              <a:t>Finally, the constructor of the </a:t>
            </a:r>
            <a:r>
              <a:rPr lang="en-US" altLang="en-US" sz="2000" b="1">
                <a:latin typeface="Courier New" panose="02070309020205020404" pitchFamily="49" charset="0"/>
                <a:cs typeface="Courier New" panose="02070309020205020404" pitchFamily="49" charset="0"/>
              </a:rPr>
              <a:t>Automobiles</a:t>
            </a:r>
            <a:r>
              <a:rPr lang="en-US" altLang="en-US" sz="2000">
                <a:latin typeface="Calibri" panose="020F0502020204030204" pitchFamily="34" charset="0"/>
              </a:rPr>
              <a:t> class is invoked.</a:t>
            </a:r>
            <a:endParaRPr lang="en-GB" altLang="en-US" sz="2000">
              <a:latin typeface="Calibri" panose="020F0502020204030204" pitchFamily="34" charset="0"/>
            </a:endParaRPr>
          </a:p>
          <a:p>
            <a:pPr>
              <a:buFont typeface="Wingdings" panose="05000000000000000000" pitchFamily="2" charset="2"/>
              <a:buNone/>
            </a:pPr>
            <a:r>
              <a:rPr lang="en-US" altLang="en-US" sz="2400">
                <a:latin typeface="Calibri" panose="020F0502020204030204" pitchFamily="34" charset="0"/>
              </a:rPr>
              <a:t> </a:t>
            </a:r>
          </a:p>
          <a:p>
            <a:pPr>
              <a:buFont typeface="Wingdings" panose="05000000000000000000" pitchFamily="2" charset="2"/>
              <a:buNone/>
            </a:pPr>
            <a:endParaRPr lang="en-GB" altLang="en-US" sz="2400">
              <a:latin typeface="Calibri" panose="020F0502020204030204" pitchFamily="34" charset="0"/>
            </a:endParaRPr>
          </a:p>
          <a:p>
            <a:pPr lvl="1"/>
            <a:r>
              <a:rPr lang="en-US" altLang="en-US" sz="2000">
                <a:latin typeface="Courier New" panose="02070309020205020404" pitchFamily="49" charset="0"/>
                <a:cs typeface="Courier New" panose="02070309020205020404" pitchFamily="49" charset="0"/>
              </a:rPr>
              <a:t>Metal: Steel</a:t>
            </a:r>
          </a:p>
          <a:p>
            <a:pPr lvl="1"/>
            <a:r>
              <a:rPr lang="en-US" altLang="en-US" sz="2000">
                <a:latin typeface="Courier New" panose="02070309020205020404" pitchFamily="49" charset="0"/>
                <a:cs typeface="Courier New" panose="02070309020205020404" pitchFamily="49" charset="0"/>
              </a:rPr>
              <a:t>Grade: CastIron</a:t>
            </a:r>
            <a:endParaRPr lang="en-GB" altLang="en-US" sz="2000">
              <a:latin typeface="Courier New" panose="02070309020205020404" pitchFamily="49" charset="0"/>
              <a:cs typeface="Courier New" panose="02070309020205020404" pitchFamily="49" charset="0"/>
            </a:endParaRPr>
          </a:p>
          <a:p>
            <a:pPr lvl="1"/>
            <a:r>
              <a:rPr lang="en-US" altLang="en-US" sz="2000">
                <a:latin typeface="Courier New" panose="02070309020205020404" pitchFamily="49" charset="0"/>
                <a:cs typeface="Courier New" panose="02070309020205020404" pitchFamily="49" charset="0"/>
              </a:rPr>
              <a:t>Part: Chassies</a:t>
            </a:r>
            <a:endParaRPr lang="en-GB" altLang="en-US" sz="2000">
              <a:latin typeface="Courier New" panose="02070309020205020404" pitchFamily="49" charset="0"/>
              <a:cs typeface="Courier New" panose="02070309020205020404" pitchFamily="49" charset="0"/>
            </a:endParaRPr>
          </a:p>
          <a:p>
            <a:endParaRPr lang="en-US" altLang="en-US" sz="1800">
              <a:latin typeface="Calibri" panose="020F0502020204030204" pitchFamily="34" charset="0"/>
            </a:endParaRPr>
          </a:p>
          <a:p>
            <a:pPr>
              <a:buFont typeface="Wingdings" panose="05000000000000000000" pitchFamily="2" charset="2"/>
              <a:buNone/>
            </a:pPr>
            <a:endParaRPr lang="en-GB" altLang="en-US" sz="1800" b="1">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5427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E8310EFF-9321-48DD-B35E-B396EC398707}" type="slidenum">
              <a:rPr lang="en-IN" altLang="en-US" sz="1200">
                <a:solidFill>
                  <a:schemeClr val="bg1"/>
                </a:solidFill>
                <a:latin typeface="Calibri" panose="020F0502020204030204" pitchFamily="34" charset="0"/>
              </a:rPr>
              <a:pPr>
                <a:spcBef>
                  <a:spcPct val="0"/>
                </a:spcBef>
                <a:buClrTx/>
                <a:buSzTx/>
                <a:buFontTx/>
                <a:buNone/>
              </a:pPr>
              <a:t>29</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54280" name="Text Box 4"/>
          <p:cNvSpPr txBox="1">
            <a:spLocks noChangeArrowheads="1"/>
          </p:cNvSpPr>
          <p:nvPr/>
        </p:nvSpPr>
        <p:spPr bwMode="auto">
          <a:xfrm>
            <a:off x="762000" y="3271043"/>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110121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Definition of Inheritance 1-2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8195" name="Content Placeholder 2"/>
          <p:cNvSpPr>
            <a:spLocks noGrp="1"/>
          </p:cNvSpPr>
          <p:nvPr>
            <p:ph type="body" idx="1"/>
          </p:nvPr>
        </p:nvSpPr>
        <p:spPr>
          <a:xfrm>
            <a:off x="30481" y="762000"/>
            <a:ext cx="8122920" cy="5414963"/>
          </a:xfrm>
        </p:spPr>
        <p:txBody>
          <a:bodyPr/>
          <a:lstStyle/>
          <a:p>
            <a:r>
              <a:rPr lang="en-US" altLang="en-US" sz="2200">
                <a:latin typeface="Calibri" panose="020F0502020204030204" pitchFamily="34" charset="0"/>
              </a:rPr>
              <a:t>The similarity in physical features of a child to that of its parents is due to the child having inherited these features from its parents. </a:t>
            </a:r>
          </a:p>
          <a:p>
            <a:endParaRPr lang="en-US" altLang="en-US" sz="2200" dirty="0">
              <a:latin typeface="Calibri" panose="020F0502020204030204" pitchFamily="34" charset="0"/>
            </a:endParaRPr>
          </a:p>
          <a:p>
            <a:r>
              <a:rPr lang="en-US" altLang="en-US" sz="2200" dirty="0">
                <a:latin typeface="Calibri" panose="020F0502020204030204" pitchFamily="34" charset="0"/>
              </a:rPr>
              <a:t>Similarly, in C#, inheritance allows you to create a class by deriving the common attributes and methods of an existing class.</a:t>
            </a:r>
            <a:endParaRPr lang="en-GB" altLang="en-US" sz="2200" dirty="0">
              <a:latin typeface="Calibri" panose="020F0502020204030204" pitchFamily="34" charset="0"/>
            </a:endParaRPr>
          </a:p>
          <a:p>
            <a:endParaRPr lang="en-US" altLang="en-US" sz="2200" dirty="0">
              <a:latin typeface="Calibri" panose="020F0502020204030204" pitchFamily="34" charset="0"/>
            </a:endParaRPr>
          </a:p>
          <a:p>
            <a:r>
              <a:rPr lang="en-US" altLang="en-US" sz="2200" dirty="0">
                <a:latin typeface="Calibri" panose="020F0502020204030204" pitchFamily="34" charset="0"/>
              </a:rPr>
              <a:t>The class from which the new class is created is known as the base class and the created class is known as the </a:t>
            </a:r>
            <a:br>
              <a:rPr lang="en-US" altLang="en-US" sz="2200" dirty="0">
                <a:latin typeface="Calibri" panose="020F0502020204030204" pitchFamily="34" charset="0"/>
              </a:rPr>
            </a:br>
            <a:r>
              <a:rPr lang="en-US" altLang="en-US" sz="2200" dirty="0">
                <a:latin typeface="Calibri" panose="020F0502020204030204" pitchFamily="34" charset="0"/>
              </a:rPr>
              <a:t>derived class. </a:t>
            </a:r>
          </a:p>
          <a:p>
            <a:endParaRPr lang="en-US" altLang="en-US" sz="2200" dirty="0">
              <a:latin typeface="Calibri" panose="020F0502020204030204" pitchFamily="34" charset="0"/>
            </a:endParaRPr>
          </a:p>
          <a:p>
            <a:r>
              <a:rPr lang="en-US" altLang="en-US" sz="2200" dirty="0">
                <a:latin typeface="Calibri" panose="020F0502020204030204" pitchFamily="34" charset="0"/>
              </a:rPr>
              <a:t>The process of creating a new class by extending some features of an existing class is known as inheritance.</a:t>
            </a:r>
          </a:p>
        </p:txBody>
      </p:sp>
      <p:sp>
        <p:nvSpPr>
          <p:cNvPr id="819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B07920B-15A4-46BE-95E5-667ACFDFE1C6}" type="slidenum">
              <a:rPr lang="en-IN" altLang="en-US" sz="1200">
                <a:solidFill>
                  <a:schemeClr val="bg1"/>
                </a:solidFill>
                <a:latin typeface="Calibri" panose="020F0502020204030204" pitchFamily="34" charset="0"/>
              </a:rPr>
              <a:pPr>
                <a:spcBef>
                  <a:spcPct val="0"/>
                </a:spcBef>
                <a:buClrTx/>
                <a:buSzTx/>
                <a:buFontTx/>
                <a:buNone/>
              </a:pPr>
              <a:t>3</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82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051401"/>
            <a:ext cx="1916113" cy="189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4143" y="3446144"/>
            <a:ext cx="215582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132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Method Overriding</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56323" name="Content Placeholder 2"/>
          <p:cNvSpPr>
            <a:spLocks noGrp="1"/>
          </p:cNvSpPr>
          <p:nvPr>
            <p:ph type="body" idx="1"/>
          </p:nvPr>
        </p:nvSpPr>
        <p:spPr/>
        <p:txBody>
          <a:bodyPr/>
          <a:lstStyle/>
          <a:p>
            <a:r>
              <a:rPr lang="en-US" altLang="en-US" sz="2400">
                <a:latin typeface="Calibri" panose="020F0502020204030204" pitchFamily="34" charset="0"/>
              </a:rPr>
              <a:t>Method overriding:</a:t>
            </a:r>
          </a:p>
          <a:p>
            <a:pPr lvl="1"/>
            <a:r>
              <a:rPr lang="en-US" altLang="en-US" sz="2000">
                <a:latin typeface="Calibri" panose="020F0502020204030204" pitchFamily="34" charset="0"/>
              </a:rPr>
              <a:t>Is a feature that allows the derived class to override or redefine the methods of the base class which changes the body of the method that was declared in the base class.</a:t>
            </a:r>
          </a:p>
          <a:p>
            <a:pPr lvl="1"/>
            <a:r>
              <a:rPr lang="en-US" altLang="en-US" sz="2000">
                <a:latin typeface="Calibri" panose="020F0502020204030204" pitchFamily="34" charset="0"/>
              </a:rPr>
              <a:t>Allows the same method with the same name and signature declared in the base class to be reused in the derived class to define a new behavior. </a:t>
            </a:r>
          </a:p>
          <a:p>
            <a:pPr lvl="1"/>
            <a:r>
              <a:rPr lang="en-US" altLang="en-US" sz="2000">
                <a:latin typeface="Calibri" panose="020F0502020204030204" pitchFamily="34" charset="0"/>
              </a:rPr>
              <a:t>Ensures reusability while inheriting classes.</a:t>
            </a:r>
            <a:endParaRPr lang="en-GB" altLang="en-US" sz="2000">
              <a:latin typeface="Calibri" panose="020F0502020204030204" pitchFamily="34" charset="0"/>
            </a:endParaRPr>
          </a:p>
          <a:p>
            <a:pPr lvl="1"/>
            <a:r>
              <a:rPr lang="en-US" altLang="en-US" sz="2000">
                <a:latin typeface="Calibri" panose="020F0502020204030204" pitchFamily="34" charset="0"/>
              </a:rPr>
              <a:t>Is implemented in the derived class from the base class is known as the Overridden Base Method.</a:t>
            </a:r>
            <a:endParaRPr lang="en-US" altLang="en-US" sz="1800">
              <a:latin typeface="Calibri" panose="020F0502020204030204" pitchFamily="34" charset="0"/>
            </a:endParaRPr>
          </a:p>
          <a:p>
            <a:r>
              <a:rPr lang="en-US" altLang="en-US" sz="2400">
                <a:latin typeface="Calibri" panose="020F0502020204030204" pitchFamily="34" charset="0"/>
              </a:rPr>
              <a:t>The following figure depicts method overriding:</a:t>
            </a:r>
            <a:endParaRPr lang="en-GB" altLang="en-US" sz="2400">
              <a:latin typeface="Calibri" panose="020F0502020204030204" pitchFamily="34" charset="0"/>
            </a:endParaRPr>
          </a:p>
          <a:p>
            <a:endParaRPr lang="en-US" altLang="en-US" sz="24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r>
              <a:rPr lang="en-US" altLang="en-US" sz="1800" b="1">
                <a:latin typeface="Arial" panose="020B0604020202020204" pitchFamily="34" charset="0"/>
              </a:rPr>
              <a:t>                                        </a:t>
            </a: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56327"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553CEAF-7DE8-424E-BE26-9A3A734BA8A7}" type="slidenum">
              <a:rPr lang="en-IN" altLang="en-US" sz="1200">
                <a:solidFill>
                  <a:schemeClr val="bg1"/>
                </a:solidFill>
                <a:latin typeface="Calibri" panose="020F0502020204030204" pitchFamily="34" charset="0"/>
              </a:rPr>
              <a:pPr>
                <a:spcBef>
                  <a:spcPct val="0"/>
                </a:spcBef>
                <a:buClrTx/>
                <a:buSzTx/>
                <a:buFontTx/>
                <a:buNone/>
              </a:pPr>
              <a:t>30</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56328" name="Picture 5" descr="Capture79.PNG"/>
          <p:cNvPicPr>
            <a:picLocks noChangeAspect="1" noChangeArrowheads="1"/>
          </p:cNvPicPr>
          <p:nvPr/>
        </p:nvPicPr>
        <p:blipFill>
          <a:blip r:embed="rId3">
            <a:extLst>
              <a:ext uri="{28A0092B-C50C-407E-A947-70E740481C1C}">
                <a14:useLocalDpi xmlns:a14="http://schemas.microsoft.com/office/drawing/2010/main" val="0"/>
              </a:ext>
            </a:extLst>
          </a:blip>
          <a:srcRect t="8910" r="4997" b="12347"/>
          <a:stretch>
            <a:fillRect/>
          </a:stretch>
        </p:blipFill>
        <p:spPr bwMode="auto">
          <a:xfrm>
            <a:off x="2209799" y="3897788"/>
            <a:ext cx="7788937" cy="2198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4139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mtClean="0">
                <a:latin typeface="Calibri" panose="020F0502020204030204" pitchFamily="34" charset="0"/>
              </a:rPr>
              <a:t>     </a:t>
            </a:r>
            <a:r>
              <a:rPr lang="en-US" altLang="en-US" smtClean="0">
                <a:latin typeface="Courier New" panose="02070309020205020404" pitchFamily="49" charset="0"/>
                <a:cs typeface="Courier New" panose="02070309020205020404" pitchFamily="49" charset="0"/>
              </a:rPr>
              <a:t>virtual</a:t>
            </a:r>
            <a:r>
              <a:rPr lang="en-US" altLang="en-US" smtClean="0">
                <a:latin typeface="Calibri" panose="020F0502020204030204" pitchFamily="34" charset="0"/>
              </a:rPr>
              <a:t> and </a:t>
            </a:r>
            <a:r>
              <a:rPr lang="en-US" altLang="en-US" smtClean="0">
                <a:latin typeface="Courier New" panose="02070309020205020404" pitchFamily="49" charset="0"/>
                <a:cs typeface="Courier New" panose="02070309020205020404" pitchFamily="49" charset="0"/>
              </a:rPr>
              <a:t>override</a:t>
            </a:r>
            <a:r>
              <a:rPr lang="en-US" altLang="en-US" smtClean="0">
                <a:latin typeface="Calibri" panose="020F0502020204030204" pitchFamily="34" charset="0"/>
              </a:rPr>
              <a:t> Keywords 1-5</a:t>
            </a:r>
            <a:endParaRPr lang="en-GB" altLang="en-US" smtClean="0">
              <a:latin typeface="Calibri" panose="020F0502020204030204" pitchFamily="34" charset="0"/>
            </a:endParaRPr>
          </a:p>
        </p:txBody>
      </p:sp>
      <p:sp>
        <p:nvSpPr>
          <p:cNvPr id="58371" name="Content Placeholder 2"/>
          <p:cNvSpPr>
            <a:spLocks noGrp="1"/>
          </p:cNvSpPr>
          <p:nvPr>
            <p:ph type="body" idx="1"/>
          </p:nvPr>
        </p:nvSpPr>
        <p:spPr/>
        <p:txBody>
          <a:bodyPr/>
          <a:lstStyle/>
          <a:p>
            <a:r>
              <a:rPr lang="en-US" altLang="en-US" sz="2400">
                <a:latin typeface="Calibri" panose="020F0502020204030204" pitchFamily="34" charset="0"/>
              </a:rPr>
              <a:t>You can override a base class method in the derived class using appropriate C# keywords such as:</a:t>
            </a:r>
          </a:p>
          <a:p>
            <a:endParaRPr lang="en-GB" altLang="en-US" sz="2400">
              <a:latin typeface="Calibri" panose="020F0502020204030204" pitchFamily="34" charset="0"/>
            </a:endParaRPr>
          </a:p>
        </p:txBody>
      </p:sp>
      <p:sp>
        <p:nvSpPr>
          <p:cNvPr id="58372"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AC6B8206-9D7B-408C-8D3B-575165DF524D}" type="slidenum">
              <a:rPr lang="en-IN" altLang="en-US" sz="1200">
                <a:solidFill>
                  <a:schemeClr val="bg1"/>
                </a:solidFill>
                <a:latin typeface="Calibri" panose="020F0502020204030204" pitchFamily="34" charset="0"/>
              </a:rPr>
              <a:pPr>
                <a:spcBef>
                  <a:spcPct val="0"/>
                </a:spcBef>
                <a:buClrTx/>
                <a:buSzTx/>
                <a:buFontTx/>
                <a:buNone/>
              </a:pPr>
              <a:t>31</a:t>
            </a:fld>
            <a:endParaRPr lang="en-IN" altLang="en-US" sz="1200">
              <a:solidFill>
                <a:schemeClr val="bg1"/>
              </a:solidFill>
              <a:latin typeface="Calibri" panose="020F0502020204030204" pitchFamily="34" charset="0"/>
            </a:endParaRPr>
          </a:p>
        </p:txBody>
      </p:sp>
      <p:graphicFrame>
        <p:nvGraphicFramePr>
          <p:cNvPr id="7" name="Diagram 6"/>
          <p:cNvGraphicFramePr/>
          <p:nvPr/>
        </p:nvGraphicFramePr>
        <p:xfrm>
          <a:off x="2286000" y="1778000"/>
          <a:ext cx="8077200"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73878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latin typeface="Calibri" panose="020F0502020204030204" pitchFamily="34" charset="0"/>
              </a:rPr>
              <a:t> </a:t>
            </a:r>
            <a:r>
              <a:rPr lang="en-US" altLang="en-US" smtClean="0">
                <a:latin typeface="Courier New" panose="02070309020205020404" pitchFamily="49" charset="0"/>
                <a:cs typeface="Courier New" panose="02070309020205020404" pitchFamily="49" charset="0"/>
              </a:rPr>
              <a:t>virtual</a:t>
            </a:r>
            <a:r>
              <a:rPr lang="en-US" altLang="en-US" smtClean="0">
                <a:latin typeface="Calibri" panose="020F0502020204030204" pitchFamily="34" charset="0"/>
              </a:rPr>
              <a:t> and </a:t>
            </a:r>
            <a:r>
              <a:rPr lang="en-US" altLang="en-US" smtClean="0">
                <a:latin typeface="Courier New" panose="02070309020205020404" pitchFamily="49" charset="0"/>
                <a:cs typeface="Courier New" panose="02070309020205020404" pitchFamily="49" charset="0"/>
              </a:rPr>
              <a:t>override</a:t>
            </a:r>
            <a:r>
              <a:rPr lang="en-US" altLang="en-US" smtClean="0">
                <a:latin typeface="Calibri" panose="020F0502020204030204" pitchFamily="34" charset="0"/>
              </a:rPr>
              <a:t> Keywords 2-5</a:t>
            </a:r>
            <a:endParaRPr lang="en-GB" altLang="en-US" smtClean="0">
              <a:latin typeface="Calibri" panose="020F0502020204030204" pitchFamily="34" charset="0"/>
            </a:endParaRPr>
          </a:p>
        </p:txBody>
      </p:sp>
      <p:sp>
        <p:nvSpPr>
          <p:cNvPr id="47107" name="Content Placeholder 2"/>
          <p:cNvSpPr>
            <a:spLocks noGrp="1"/>
          </p:cNvSpPr>
          <p:nvPr>
            <p:ph type="body" idx="1"/>
          </p:nvPr>
        </p:nvSpPr>
        <p:spPr/>
        <p:txBody>
          <a:bodyPr/>
          <a:lstStyle/>
          <a:p>
            <a:pPr marL="400050">
              <a:defRPr/>
            </a:pPr>
            <a:r>
              <a:rPr lang="en-US" sz="2200" dirty="0">
                <a:latin typeface="Calibri" pitchFamily="34" charset="0"/>
              </a:rPr>
              <a:t>The following is the syntax for declaring a virtual method using the </a:t>
            </a:r>
            <a:r>
              <a:rPr lang="en-US" sz="2200" dirty="0">
                <a:latin typeface="Courier New" pitchFamily="49" charset="0"/>
                <a:cs typeface="Courier New" pitchFamily="49" charset="0"/>
              </a:rPr>
              <a:t>virtual</a:t>
            </a:r>
            <a:r>
              <a:rPr lang="en-US" sz="2200" dirty="0">
                <a:latin typeface="Calibri" panose="020F0502020204030204" pitchFamily="34" charset="0"/>
                <a:cs typeface="Courier New" pitchFamily="49" charset="0"/>
              </a:rPr>
              <a:t> </a:t>
            </a:r>
            <a:r>
              <a:rPr lang="en-US" sz="2200" dirty="0">
                <a:latin typeface="Calibri" pitchFamily="34" charset="0"/>
              </a:rPr>
              <a:t>keyword:</a:t>
            </a:r>
            <a:endParaRPr lang="en-GB" sz="2200" dirty="0">
              <a:latin typeface="Calibri" pitchFamily="34" charset="0"/>
            </a:endParaRPr>
          </a:p>
          <a:p>
            <a:pPr>
              <a:buFont typeface="Wingdings" panose="05000000000000000000" pitchFamily="2" charset="2"/>
              <a:buNone/>
              <a:defRPr/>
            </a:pPr>
            <a:endParaRPr lang="en-US" sz="2200" dirty="0">
              <a:latin typeface="Calibri" pitchFamily="34" charset="0"/>
            </a:endParaRPr>
          </a:p>
          <a:p>
            <a:pPr>
              <a:buFont typeface="Wingdings" panose="05000000000000000000" pitchFamily="2" charset="2"/>
              <a:buNone/>
              <a:defRPr/>
            </a:pPr>
            <a:endParaRPr lang="en-US" sz="2200" dirty="0">
              <a:latin typeface="Calibri" pitchFamily="34" charset="0"/>
            </a:endParaRPr>
          </a:p>
          <a:p>
            <a:pPr>
              <a:buFont typeface="Wingdings" panose="05000000000000000000" pitchFamily="2" charset="2"/>
              <a:buNone/>
              <a:defRPr/>
            </a:pPr>
            <a:endParaRPr lang="en-US" sz="2200" dirty="0">
              <a:latin typeface="Calibri" pitchFamily="34" charset="0"/>
            </a:endParaRPr>
          </a:p>
          <a:p>
            <a:pPr>
              <a:buFont typeface="Wingdings" panose="05000000000000000000" pitchFamily="2" charset="2"/>
              <a:buNone/>
              <a:defRPr/>
            </a:pPr>
            <a:endParaRPr lang="en-US" sz="2200" dirty="0">
              <a:latin typeface="Calibri" pitchFamily="34" charset="0"/>
            </a:endParaRPr>
          </a:p>
          <a:p>
            <a:pPr indent="0">
              <a:buNone/>
              <a:defRPr/>
            </a:pPr>
            <a:r>
              <a:rPr lang="en-US" sz="2200" dirty="0">
                <a:latin typeface="Calibri" pitchFamily="34" charset="0"/>
              </a:rPr>
              <a:t>where,</a:t>
            </a:r>
            <a:endParaRPr lang="en-GB" sz="2200" dirty="0">
              <a:latin typeface="Calibri" pitchFamily="34" charset="0"/>
            </a:endParaRPr>
          </a:p>
          <a:p>
            <a:pPr lvl="1">
              <a:defRPr/>
            </a:pPr>
            <a:r>
              <a:rPr lang="en-US" sz="1800" dirty="0">
                <a:latin typeface="Courier New" pitchFamily="49" charset="0"/>
                <a:cs typeface="Courier New" pitchFamily="49" charset="0"/>
              </a:rPr>
              <a:t>access_modifier</a:t>
            </a:r>
            <a:r>
              <a:rPr lang="en-US" sz="1800" dirty="0">
                <a:latin typeface="Calibri" pitchFamily="34" charset="0"/>
              </a:rPr>
              <a:t>: Is the access modifier of the method, which can be </a:t>
            </a:r>
            <a:r>
              <a:rPr lang="en-US" sz="1800" dirty="0">
                <a:latin typeface="Courier New" pitchFamily="49" charset="0"/>
                <a:cs typeface="Courier New" pitchFamily="49" charset="0"/>
              </a:rPr>
              <a:t>private</a:t>
            </a:r>
            <a:r>
              <a:rPr lang="en-US" sz="1800" dirty="0">
                <a:latin typeface="Calibri" pitchFamily="34" charset="0"/>
              </a:rPr>
              <a:t>, </a:t>
            </a:r>
            <a:r>
              <a:rPr lang="en-US" sz="1800" dirty="0">
                <a:latin typeface="Courier New" pitchFamily="49" charset="0"/>
                <a:cs typeface="Courier New" pitchFamily="49" charset="0"/>
              </a:rPr>
              <a:t>public</a:t>
            </a:r>
            <a:r>
              <a:rPr lang="en-US" sz="1800" dirty="0">
                <a:latin typeface="Calibri" pitchFamily="34" charset="0"/>
              </a:rPr>
              <a:t>, </a:t>
            </a:r>
            <a:r>
              <a:rPr lang="en-US" sz="1800" dirty="0">
                <a:latin typeface="Courier New" pitchFamily="49" charset="0"/>
                <a:cs typeface="Courier New" pitchFamily="49" charset="0"/>
              </a:rPr>
              <a:t>protected</a:t>
            </a:r>
            <a:r>
              <a:rPr lang="en-US" sz="1800" dirty="0">
                <a:latin typeface="Calibri "/>
                <a:cs typeface="Courier New" pitchFamily="49" charset="0"/>
              </a:rPr>
              <a:t>,</a:t>
            </a:r>
            <a:r>
              <a:rPr lang="en-US" sz="1800" dirty="0">
                <a:latin typeface="Calibri" pitchFamily="34" charset="0"/>
              </a:rPr>
              <a:t> or </a:t>
            </a:r>
            <a:r>
              <a:rPr lang="en-US" sz="1800" dirty="0">
                <a:latin typeface="Courier New" pitchFamily="49" charset="0"/>
                <a:cs typeface="Courier New" pitchFamily="49" charset="0"/>
              </a:rPr>
              <a:t>internal</a:t>
            </a:r>
            <a:r>
              <a:rPr lang="en-US" sz="1800" dirty="0">
                <a:latin typeface="Calibri" pitchFamily="34" charset="0"/>
              </a:rPr>
              <a:t>.</a:t>
            </a:r>
            <a:endParaRPr lang="en-GB" sz="1800" dirty="0">
              <a:latin typeface="Calibri" pitchFamily="34" charset="0"/>
            </a:endParaRPr>
          </a:p>
          <a:p>
            <a:pPr lvl="1">
              <a:defRPr/>
            </a:pPr>
            <a:r>
              <a:rPr lang="en-US" sz="1800" dirty="0">
                <a:latin typeface="Courier New" pitchFamily="49" charset="0"/>
                <a:cs typeface="Courier New" pitchFamily="49" charset="0"/>
              </a:rPr>
              <a:t>virtual</a:t>
            </a:r>
            <a:r>
              <a:rPr lang="en-US" sz="1800" dirty="0">
                <a:latin typeface="Calibri" pitchFamily="34" charset="0"/>
              </a:rPr>
              <a:t>: Is a keyword used to declare a method in the base class that can be overridden by the derived class.</a:t>
            </a:r>
            <a:endParaRPr lang="en-GB" sz="1800" dirty="0">
              <a:latin typeface="Calibri" pitchFamily="34" charset="0"/>
            </a:endParaRPr>
          </a:p>
          <a:p>
            <a:pPr lvl="1">
              <a:defRPr/>
            </a:pPr>
            <a:r>
              <a:rPr lang="en-US" sz="1800" dirty="0">
                <a:latin typeface="Courier New" pitchFamily="49" charset="0"/>
                <a:cs typeface="Courier New" pitchFamily="49" charset="0"/>
              </a:rPr>
              <a:t>return_type</a:t>
            </a:r>
            <a:r>
              <a:rPr lang="en-US" sz="1800" dirty="0">
                <a:latin typeface="Calibri" pitchFamily="34" charset="0"/>
              </a:rPr>
              <a:t>: Is the type of value the method will return.</a:t>
            </a:r>
            <a:endParaRPr lang="en-GB" sz="1800" dirty="0">
              <a:latin typeface="Calibri" pitchFamily="34" charset="0"/>
            </a:endParaRPr>
          </a:p>
          <a:p>
            <a:pPr lvl="1">
              <a:defRPr/>
            </a:pPr>
            <a:r>
              <a:rPr lang="en-US" sz="1800" dirty="0">
                <a:latin typeface="Courier New" pitchFamily="49" charset="0"/>
                <a:cs typeface="Courier New" pitchFamily="49" charset="0"/>
              </a:rPr>
              <a:t>MethodName</a:t>
            </a:r>
            <a:r>
              <a:rPr lang="en-US" sz="1800" dirty="0">
                <a:latin typeface="Calibri" pitchFamily="34" charset="0"/>
              </a:rPr>
              <a:t>: Is the name of the virtual method.</a:t>
            </a:r>
            <a:endParaRPr lang="en-GB" sz="1800" dirty="0">
              <a:latin typeface="Calibri" pitchFamily="34" charset="0"/>
            </a:endParaRPr>
          </a:p>
          <a:p>
            <a:pPr lvl="1">
              <a:defRPr/>
            </a:pPr>
            <a:r>
              <a:rPr lang="en-US" sz="1800" dirty="0">
                <a:latin typeface="Courier New" pitchFamily="49" charset="0"/>
                <a:cs typeface="Courier New" pitchFamily="49" charset="0"/>
              </a:rPr>
              <a:t>parameter-list</a:t>
            </a:r>
            <a:r>
              <a:rPr lang="en-US" sz="1800" dirty="0">
                <a:latin typeface="Calibri" pitchFamily="34" charset="0"/>
              </a:rPr>
              <a:t>: Is the </a:t>
            </a:r>
            <a:r>
              <a:rPr lang="en-US" sz="2000" dirty="0">
                <a:latin typeface="Calibri" pitchFamily="34" charset="0"/>
              </a:rPr>
              <a:t>parameter list of the method; it is optional.</a:t>
            </a:r>
            <a:endParaRPr lang="en-GB" sz="2000" dirty="0">
              <a:latin typeface="Calibri" pitchFamily="34" charset="0"/>
            </a:endParaRPr>
          </a:p>
          <a:p>
            <a:pPr lvl="1">
              <a:defRPr/>
            </a:pPr>
            <a:endParaRPr lang="en-GB" sz="2000" dirty="0">
              <a:latin typeface="Calibri" pitchFamily="34" charset="0"/>
            </a:endParaRPr>
          </a:p>
          <a:p>
            <a:pPr>
              <a:defRPr/>
            </a:pPr>
            <a:endParaRPr lang="en-GB" sz="2400" dirty="0">
              <a:latin typeface="Calibri" pitchFamily="34" charset="0"/>
            </a:endParaRPr>
          </a:p>
        </p:txBody>
      </p:sp>
      <p:sp>
        <p:nvSpPr>
          <p:cNvPr id="59396"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836A0F5-DF6F-4D81-9553-A7C7FECC34B2}" type="slidenum">
              <a:rPr lang="en-IN" altLang="en-US" sz="1200">
                <a:solidFill>
                  <a:schemeClr val="bg1"/>
                </a:solidFill>
                <a:latin typeface="Calibri" panose="020F0502020204030204" pitchFamily="34" charset="0"/>
              </a:rPr>
              <a:pPr>
                <a:spcBef>
                  <a:spcPct val="0"/>
                </a:spcBef>
                <a:buClrTx/>
                <a:buSzTx/>
                <a:buFontTx/>
                <a:buNone/>
              </a:pPr>
              <a:t>32</a:t>
            </a:fld>
            <a:endParaRPr lang="en-IN" altLang="en-US" sz="1200">
              <a:solidFill>
                <a:schemeClr val="bg1"/>
              </a:solidFill>
              <a:latin typeface="Calibri" panose="020F0502020204030204" pitchFamily="34" charset="0"/>
            </a:endParaRPr>
          </a:p>
        </p:txBody>
      </p:sp>
      <p:sp>
        <p:nvSpPr>
          <p:cNvPr id="59397" name="Text Box 6"/>
          <p:cNvSpPr txBox="1">
            <a:spLocks noChangeArrowheads="1"/>
          </p:cNvSpPr>
          <p:nvPr/>
        </p:nvSpPr>
        <p:spPr bwMode="auto">
          <a:xfrm>
            <a:off x="2209800" y="2057400"/>
            <a:ext cx="7239000" cy="762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US" altLang="en-US" sz="2000">
                <a:latin typeface="Courier New" panose="02070309020205020404" pitchFamily="49" charset="0"/>
                <a:cs typeface="Courier New" panose="02070309020205020404" pitchFamily="49" charset="0"/>
              </a:rPr>
              <a:t>&lt;access_modifier&gt;virtual&lt;return_type&gt;&lt;MethodName&gt;(&lt;parameter-list&gt;);</a:t>
            </a:r>
            <a:endParaRPr lang="en-GB" altLang="en-US" sz="2000">
              <a:latin typeface="Courier New" panose="02070309020205020404" pitchFamily="49" charset="0"/>
              <a:cs typeface="Courier New" panose="02070309020205020404" pitchFamily="49" charset="0"/>
            </a:endParaRPr>
          </a:p>
          <a:p>
            <a:pPr eaLnBrk="1" hangingPunct="1">
              <a:lnSpc>
                <a:spcPct val="70000"/>
              </a:lnSpc>
              <a:spcBef>
                <a:spcPct val="50000"/>
              </a:spcBef>
              <a:buClrTx/>
              <a:buSzTx/>
              <a:buFontTx/>
              <a:buNone/>
            </a:pPr>
            <a:endParaRPr lang="en-GB" altLang="en-US" sz="2000">
              <a:latin typeface="Courier New" panose="02070309020205020404" pitchFamily="49" charset="0"/>
            </a:endParaRPr>
          </a:p>
        </p:txBody>
      </p:sp>
      <p:sp>
        <p:nvSpPr>
          <p:cNvPr id="59398" name="Text Box 4"/>
          <p:cNvSpPr txBox="1">
            <a:spLocks noChangeArrowheads="1"/>
          </p:cNvSpPr>
          <p:nvPr/>
        </p:nvSpPr>
        <p:spPr bwMode="auto">
          <a:xfrm>
            <a:off x="2209800" y="1600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1512409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smtClean="0">
                <a:latin typeface="Calibri" panose="020F0502020204030204" pitchFamily="34" charset="0"/>
              </a:rPr>
              <a:t> </a:t>
            </a:r>
            <a:r>
              <a:rPr lang="en-US" altLang="en-US" smtClean="0">
                <a:latin typeface="Courier New" panose="02070309020205020404" pitchFamily="49" charset="0"/>
                <a:cs typeface="Courier New" panose="02070309020205020404" pitchFamily="49" charset="0"/>
              </a:rPr>
              <a:t>virtual</a:t>
            </a:r>
            <a:r>
              <a:rPr lang="en-US" altLang="en-US" smtClean="0">
                <a:latin typeface="Calibri" panose="020F0502020204030204" pitchFamily="34" charset="0"/>
              </a:rPr>
              <a:t> and </a:t>
            </a:r>
            <a:r>
              <a:rPr lang="en-US" altLang="en-US" smtClean="0">
                <a:latin typeface="Courier New" panose="02070309020205020404" pitchFamily="49" charset="0"/>
                <a:cs typeface="Courier New" panose="02070309020205020404" pitchFamily="49" charset="0"/>
              </a:rPr>
              <a:t>override</a:t>
            </a:r>
            <a:r>
              <a:rPr lang="en-US" altLang="en-US" smtClean="0">
                <a:latin typeface="Calibri" panose="020F0502020204030204" pitchFamily="34" charset="0"/>
              </a:rPr>
              <a:t> Keywords 3-5</a:t>
            </a:r>
            <a:endParaRPr lang="en-GB" altLang="en-US" smtClean="0">
              <a:latin typeface="Calibri" panose="020F0502020204030204" pitchFamily="34" charset="0"/>
            </a:endParaRPr>
          </a:p>
        </p:txBody>
      </p:sp>
      <p:sp>
        <p:nvSpPr>
          <p:cNvPr id="59395" name="Content Placeholder 2"/>
          <p:cNvSpPr>
            <a:spLocks noGrp="1"/>
          </p:cNvSpPr>
          <p:nvPr>
            <p:ph type="body" idx="1"/>
          </p:nvPr>
        </p:nvSpPr>
        <p:spPr/>
        <p:txBody>
          <a:bodyPr/>
          <a:lstStyle/>
          <a:p>
            <a:pPr>
              <a:defRPr/>
            </a:pPr>
            <a:r>
              <a:rPr lang="en-US" sz="2400" dirty="0">
                <a:latin typeface="Calibri" panose="020F0502020204030204" pitchFamily="34" charset="0"/>
              </a:rPr>
              <a:t>The following is the syntax for overriding a method using the </a:t>
            </a:r>
            <a:r>
              <a:rPr lang="en-US" sz="2400" dirty="0">
                <a:latin typeface="Courier New" panose="02070309020205020404" pitchFamily="49" charset="0"/>
                <a:cs typeface="Courier New" panose="02070309020205020404" pitchFamily="49" charset="0"/>
              </a:rPr>
              <a:t>override</a:t>
            </a:r>
            <a:r>
              <a:rPr lang="en-US" sz="2400" dirty="0">
                <a:latin typeface="Calibri" panose="020F0502020204030204" pitchFamily="34" charset="0"/>
              </a:rPr>
              <a:t> keyword:</a:t>
            </a:r>
            <a:endParaRPr lang="en-GB" sz="24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2400" dirty="0">
              <a:latin typeface="Calibri" panose="020F0502020204030204" pitchFamily="34" charset="0"/>
            </a:endParaRPr>
          </a:p>
          <a:p>
            <a:pPr>
              <a:buFont typeface="Wingdings" panose="05000000000000000000" pitchFamily="2" charset="2"/>
              <a:buNone/>
              <a:defRPr/>
            </a:pPr>
            <a:endParaRPr lang="en-US" sz="2400" dirty="0">
              <a:latin typeface="Calibri" panose="020F0502020204030204" pitchFamily="34" charset="0"/>
            </a:endParaRPr>
          </a:p>
          <a:p>
            <a:pPr marL="457200" indent="0">
              <a:buNone/>
              <a:defRPr/>
            </a:pPr>
            <a:r>
              <a:rPr lang="en-US" sz="2400" dirty="0">
                <a:latin typeface="Calibri" panose="020F0502020204030204" pitchFamily="34" charset="0"/>
              </a:rPr>
              <a:t>where,</a:t>
            </a:r>
            <a:endParaRPr lang="en-GB" sz="2400" dirty="0">
              <a:latin typeface="Calibri" panose="020F0502020204030204" pitchFamily="34" charset="0"/>
            </a:endParaRPr>
          </a:p>
          <a:p>
            <a:pPr lvl="1">
              <a:defRPr/>
            </a:pPr>
            <a:r>
              <a:rPr lang="en-US" sz="2000" dirty="0">
                <a:latin typeface="Courier New" panose="02070309020205020404" pitchFamily="49" charset="0"/>
                <a:cs typeface="Courier New" panose="02070309020205020404" pitchFamily="49" charset="0"/>
              </a:rPr>
              <a:t>override</a:t>
            </a:r>
            <a:r>
              <a:rPr lang="en-US" sz="2000" dirty="0">
                <a:latin typeface="Calibri" panose="020F0502020204030204" pitchFamily="34" charset="0"/>
              </a:rPr>
              <a:t>: Is the keyword used to override a method in the derived class.</a:t>
            </a:r>
            <a:endParaRPr lang="en-GB" sz="2000" dirty="0">
              <a:latin typeface="Calibri" panose="020F0502020204030204" pitchFamily="34" charset="0"/>
            </a:endParaRPr>
          </a:p>
          <a:p>
            <a:pPr>
              <a:defRPr/>
            </a:pPr>
            <a:endParaRPr lang="en-GB" sz="1800" dirty="0">
              <a:latin typeface="Calibri" panose="020F0502020204030204" pitchFamily="34" charset="0"/>
            </a:endParaRPr>
          </a:p>
        </p:txBody>
      </p:sp>
      <p:sp>
        <p:nvSpPr>
          <p:cNvPr id="60420"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DFDE07A2-8B60-4651-B0BA-84AC830D104D}" type="slidenum">
              <a:rPr lang="en-IN" altLang="en-US" sz="1200">
                <a:solidFill>
                  <a:schemeClr val="bg1"/>
                </a:solidFill>
                <a:latin typeface="Calibri" panose="020F0502020204030204" pitchFamily="34" charset="0"/>
              </a:rPr>
              <a:pPr>
                <a:spcBef>
                  <a:spcPct val="0"/>
                </a:spcBef>
                <a:buClrTx/>
                <a:buSzTx/>
                <a:buFontTx/>
                <a:buNone/>
              </a:pPr>
              <a:t>33</a:t>
            </a:fld>
            <a:endParaRPr lang="en-IN" altLang="en-US" sz="1200">
              <a:solidFill>
                <a:schemeClr val="bg1"/>
              </a:solidFill>
              <a:latin typeface="Calibri" panose="020F0502020204030204" pitchFamily="34" charset="0"/>
            </a:endParaRPr>
          </a:p>
        </p:txBody>
      </p:sp>
      <p:sp>
        <p:nvSpPr>
          <p:cNvPr id="60421" name="Text Box 6"/>
          <p:cNvSpPr txBox="1">
            <a:spLocks noChangeArrowheads="1"/>
          </p:cNvSpPr>
          <p:nvPr/>
        </p:nvSpPr>
        <p:spPr bwMode="auto">
          <a:xfrm>
            <a:off x="2209800" y="2046288"/>
            <a:ext cx="7620000" cy="762000"/>
          </a:xfrm>
          <a:prstGeom prst="rect">
            <a:avLst/>
          </a:prstGeom>
          <a:solidFill>
            <a:srgbClr val="FFFF00">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US" altLang="en-US" sz="2000">
                <a:latin typeface="Courier New" panose="02070309020205020404" pitchFamily="49" charset="0"/>
                <a:cs typeface="Courier New" panose="02070309020205020404" pitchFamily="49" charset="0"/>
              </a:rPr>
              <a:t>&lt;accessmodifier&gt;override&lt;returntype&gt;&lt;MethodName&gt;(&lt;parameters-list&gt;)</a:t>
            </a:r>
            <a:endParaRPr lang="en-GB" altLang="en-US" sz="2000">
              <a:latin typeface="Courier New" panose="02070309020205020404" pitchFamily="49" charset="0"/>
              <a:cs typeface="Courier New" panose="02070309020205020404" pitchFamily="49" charset="0"/>
            </a:endParaRPr>
          </a:p>
        </p:txBody>
      </p:sp>
      <p:sp>
        <p:nvSpPr>
          <p:cNvPr id="60422" name="Text Box 4"/>
          <p:cNvSpPr txBox="1">
            <a:spLocks noChangeArrowheads="1"/>
          </p:cNvSpPr>
          <p:nvPr/>
        </p:nvSpPr>
        <p:spPr bwMode="auto">
          <a:xfrm>
            <a:off x="2209800" y="15240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402355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2"/>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virtual</a:t>
            </a:r>
            <a:r>
              <a:rPr lang="en-US" altLang="en-US" smtClean="0">
                <a:latin typeface="Calibri" panose="020F0502020204030204" pitchFamily="34" charset="0"/>
              </a:rPr>
              <a:t> and </a:t>
            </a:r>
            <a:r>
              <a:rPr lang="en-US" altLang="en-US" smtClean="0">
                <a:latin typeface="Courier New" panose="02070309020205020404" pitchFamily="49" charset="0"/>
                <a:cs typeface="Courier New" panose="02070309020205020404" pitchFamily="49" charset="0"/>
              </a:rPr>
              <a:t>override</a:t>
            </a:r>
            <a:r>
              <a:rPr lang="en-US" altLang="en-US" smtClean="0">
                <a:latin typeface="Calibri" panose="020F0502020204030204" pitchFamily="34" charset="0"/>
              </a:rPr>
              <a:t> Keywords 4-5</a:t>
            </a:r>
            <a:endParaRPr lang="en-IN" altLang="en-US" smtClean="0">
              <a:latin typeface="Arial" panose="020B0604020202020204" pitchFamily="34" charset="0"/>
            </a:endParaRPr>
          </a:p>
        </p:txBody>
      </p:sp>
      <p:sp>
        <p:nvSpPr>
          <p:cNvPr id="9" name="Content Placeholder 2"/>
          <p:cNvSpPr>
            <a:spLocks noGrp="1"/>
          </p:cNvSpPr>
          <p:nvPr>
            <p:ph type="body" idx="1"/>
          </p:nvPr>
        </p:nvSpPr>
        <p:spPr/>
        <p:txBody>
          <a:bodyPr/>
          <a:lstStyle/>
          <a:p>
            <a:pPr marL="406400" indent="-406400">
              <a:defRPr/>
            </a:pPr>
            <a:r>
              <a:rPr lang="en-US" sz="2000" dirty="0">
                <a:latin typeface="Calibri" pitchFamily="34" charset="0"/>
              </a:rPr>
              <a:t>The following code demonstrates the application of the </a:t>
            </a:r>
            <a:r>
              <a:rPr lang="en-US" sz="2000" dirty="0">
                <a:latin typeface="Courier New" pitchFamily="49" charset="0"/>
                <a:cs typeface="Courier New" pitchFamily="49" charset="0"/>
              </a:rPr>
              <a:t>virtual</a:t>
            </a:r>
            <a:r>
              <a:rPr lang="en-US" sz="2000" dirty="0">
                <a:latin typeface="Calibri" pitchFamily="34" charset="0"/>
              </a:rPr>
              <a:t> and </a:t>
            </a:r>
            <a:r>
              <a:rPr lang="en-US" sz="2000" dirty="0">
                <a:latin typeface="Courier New" pitchFamily="49" charset="0"/>
                <a:cs typeface="Courier New" pitchFamily="49" charset="0"/>
              </a:rPr>
              <a:t>override</a:t>
            </a:r>
            <a:r>
              <a:rPr lang="en-US" sz="2000" dirty="0">
                <a:latin typeface="Calibri" pitchFamily="34" charset="0"/>
              </a:rPr>
              <a:t> keywords in the base and derived classes respectively:</a:t>
            </a: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400" dirty="0">
              <a:latin typeface="Calibri" pitchFamily="34" charset="0"/>
            </a:endParaRPr>
          </a:p>
          <a:p>
            <a:pPr marL="406400" indent="-406400">
              <a:defRPr/>
            </a:pPr>
            <a:endParaRPr lang="en-US" sz="1600" dirty="0">
              <a:latin typeface="Calibri" pitchFamily="34" charset="0"/>
            </a:endParaRPr>
          </a:p>
          <a:p>
            <a:pPr>
              <a:defRPr/>
            </a:pPr>
            <a:endParaRPr lang="en-US" sz="1800" dirty="0">
              <a:latin typeface="Calibri" pitchFamily="34" charset="0"/>
            </a:endParaRPr>
          </a:p>
        </p:txBody>
      </p:sp>
      <p:sp>
        <p:nvSpPr>
          <p:cNvPr id="6144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1529F119-E52D-49B2-871E-EF1F3228AA9E}" type="slidenum">
              <a:rPr lang="en-IN" altLang="en-US" sz="1200">
                <a:solidFill>
                  <a:schemeClr val="bg1"/>
                </a:solidFill>
                <a:latin typeface="Calibri" panose="020F0502020204030204" pitchFamily="34" charset="0"/>
              </a:rPr>
              <a:pPr>
                <a:spcBef>
                  <a:spcPct val="0"/>
                </a:spcBef>
                <a:buClrTx/>
                <a:buSzTx/>
                <a:buFontTx/>
                <a:buNone/>
              </a:pPr>
              <a:t>34</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10" name="Text Box 6"/>
          <p:cNvSpPr txBox="1">
            <a:spLocks noChangeArrowheads="1"/>
          </p:cNvSpPr>
          <p:nvPr/>
        </p:nvSpPr>
        <p:spPr bwMode="auto">
          <a:xfrm>
            <a:off x="2209800" y="1822905"/>
            <a:ext cx="7086600" cy="4572000"/>
          </a:xfrm>
          <a:prstGeom prst="rect">
            <a:avLst/>
          </a:prstGeom>
          <a:solidFill>
            <a:srgbClr val="FFEDA3">
              <a:alpha val="39999"/>
            </a:srgbClr>
          </a:solidFill>
          <a:ln w="12700" algn="ctr">
            <a:solidFill>
              <a:schemeClr val="tx1"/>
            </a:solidFill>
            <a:miter lim="800000"/>
            <a:headEnd/>
            <a:tailEnd/>
          </a:ln>
        </p:spPr>
        <p:txBody>
          <a:bodyPr/>
          <a:lstStyle/>
          <a:p>
            <a:pPr eaLnBrk="1" hangingPunct="1">
              <a:lnSpc>
                <a:spcPct val="70000"/>
              </a:lnSpc>
              <a:spcBef>
                <a:spcPct val="50000"/>
              </a:spcBef>
              <a:defRPr/>
            </a:pPr>
            <a:r>
              <a:rPr lang="en-GB" sz="1050" dirty="0"/>
              <a:t>class Animal</a:t>
            </a:r>
            <a:endParaRPr lang="en-US" sz="1050" dirty="0"/>
          </a:p>
          <a:p>
            <a:pPr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a:t>public virtual void Eat()</a:t>
            </a:r>
            <a:endParaRPr lang="en-US" sz="1050" dirty="0"/>
          </a:p>
          <a:p>
            <a:pPr lvl="1"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err="1"/>
              <a:t>Console.WriteLine</a:t>
            </a:r>
            <a:r>
              <a:rPr lang="en-GB" sz="1050" dirty="0"/>
              <a:t>("Every animal eats something");</a:t>
            </a:r>
            <a:endParaRPr lang="en-US" sz="1050" dirty="0"/>
          </a:p>
          <a:p>
            <a:pPr lvl="1"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a:t>protected void </a:t>
            </a:r>
            <a:r>
              <a:rPr lang="en-GB" sz="1050" dirty="0" err="1"/>
              <a:t>DoSomething</a:t>
            </a:r>
            <a:r>
              <a:rPr lang="en-GB" sz="1050" dirty="0"/>
              <a:t>()</a:t>
            </a:r>
            <a:endParaRPr lang="en-US" sz="1050" dirty="0"/>
          </a:p>
          <a:p>
            <a:pPr lvl="1"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err="1"/>
              <a:t>Console.WriteLine</a:t>
            </a:r>
            <a:r>
              <a:rPr lang="en-GB" sz="1050" dirty="0"/>
              <a:t>("Every animal does something");</a:t>
            </a:r>
            <a:endParaRPr lang="en-US" sz="1050" dirty="0"/>
          </a:p>
          <a:p>
            <a:pPr lvl="1" eaLnBrk="1" hangingPunct="1">
              <a:lnSpc>
                <a:spcPct val="70000"/>
              </a:lnSpc>
              <a:spcBef>
                <a:spcPct val="50000"/>
              </a:spcBef>
              <a:defRPr/>
            </a:pPr>
            <a:r>
              <a:rPr lang="en-GB" sz="1050" dirty="0"/>
              <a:t>}</a:t>
            </a:r>
            <a:endParaRPr lang="en-US" sz="1050" dirty="0"/>
          </a:p>
          <a:p>
            <a:pPr eaLnBrk="1" hangingPunct="1">
              <a:lnSpc>
                <a:spcPct val="70000"/>
              </a:lnSpc>
              <a:spcBef>
                <a:spcPct val="50000"/>
              </a:spcBef>
              <a:defRPr/>
            </a:pPr>
            <a:r>
              <a:rPr lang="en-GB" sz="1050" dirty="0"/>
              <a:t>}</a:t>
            </a:r>
            <a:endParaRPr lang="en-US" sz="1050" dirty="0"/>
          </a:p>
          <a:p>
            <a:pPr eaLnBrk="1" hangingPunct="1">
              <a:lnSpc>
                <a:spcPct val="70000"/>
              </a:lnSpc>
              <a:spcBef>
                <a:spcPct val="50000"/>
              </a:spcBef>
              <a:defRPr/>
            </a:pPr>
            <a:r>
              <a:rPr lang="en-GB" sz="1050" dirty="0"/>
              <a:t>class </a:t>
            </a:r>
            <a:r>
              <a:rPr lang="en-GB" sz="1050" dirty="0" err="1"/>
              <a:t>Cat:Animal</a:t>
            </a:r>
            <a:endParaRPr lang="en-US" sz="1050" dirty="0"/>
          </a:p>
          <a:p>
            <a:pPr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a:t>//Class Cat overrides Eat()method of class Animal</a:t>
            </a:r>
            <a:endParaRPr lang="en-US" sz="1050" dirty="0"/>
          </a:p>
          <a:p>
            <a:pPr lvl="1" eaLnBrk="1" hangingPunct="1">
              <a:lnSpc>
                <a:spcPct val="70000"/>
              </a:lnSpc>
              <a:spcBef>
                <a:spcPct val="50000"/>
              </a:spcBef>
              <a:defRPr/>
            </a:pPr>
            <a:r>
              <a:rPr lang="en-GB" sz="1050" dirty="0"/>
              <a:t>public override void Eat()</a:t>
            </a:r>
            <a:endParaRPr lang="en-US" sz="1050" dirty="0"/>
          </a:p>
          <a:p>
            <a:pPr lvl="1" eaLnBrk="1" hangingPunct="1">
              <a:lnSpc>
                <a:spcPct val="70000"/>
              </a:lnSpc>
              <a:spcBef>
                <a:spcPct val="50000"/>
              </a:spcBef>
              <a:defRPr/>
            </a:pPr>
            <a:r>
              <a:rPr lang="en-GB" sz="1050" dirty="0"/>
              <a:t>{ </a:t>
            </a:r>
            <a:endParaRPr lang="en-US" sz="1050" dirty="0"/>
          </a:p>
          <a:p>
            <a:pPr lvl="1" eaLnBrk="1" hangingPunct="1">
              <a:lnSpc>
                <a:spcPct val="70000"/>
              </a:lnSpc>
              <a:spcBef>
                <a:spcPct val="50000"/>
              </a:spcBef>
              <a:defRPr/>
            </a:pPr>
            <a:r>
              <a:rPr lang="en-GB" sz="1050" dirty="0" err="1"/>
              <a:t>Console.WriteLine</a:t>
            </a:r>
            <a:r>
              <a:rPr lang="en-GB" sz="1050" dirty="0"/>
              <a:t>("Cat loves to eat the mouse");</a:t>
            </a:r>
            <a:endParaRPr lang="en-US" sz="1050" dirty="0"/>
          </a:p>
          <a:p>
            <a:pPr lvl="1"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a:t>static void Main(String[]</a:t>
            </a:r>
            <a:r>
              <a:rPr lang="en-GB" sz="1050" dirty="0" err="1"/>
              <a:t>args</a:t>
            </a:r>
            <a:r>
              <a:rPr lang="en-GB" sz="1050" dirty="0"/>
              <a:t>)</a:t>
            </a:r>
            <a:endParaRPr lang="en-US" sz="1050" dirty="0"/>
          </a:p>
          <a:p>
            <a:pPr lvl="1" eaLnBrk="1" hangingPunct="1">
              <a:lnSpc>
                <a:spcPct val="70000"/>
              </a:lnSpc>
              <a:spcBef>
                <a:spcPct val="50000"/>
              </a:spcBef>
              <a:defRPr/>
            </a:pPr>
            <a:r>
              <a:rPr lang="en-GB" sz="1050" dirty="0"/>
              <a:t>{</a:t>
            </a:r>
            <a:endParaRPr lang="en-US" sz="1050" dirty="0"/>
          </a:p>
          <a:p>
            <a:pPr lvl="1" eaLnBrk="1" hangingPunct="1">
              <a:lnSpc>
                <a:spcPct val="70000"/>
              </a:lnSpc>
              <a:spcBef>
                <a:spcPct val="50000"/>
              </a:spcBef>
              <a:defRPr/>
            </a:pPr>
            <a:r>
              <a:rPr lang="en-GB" sz="1050" dirty="0"/>
              <a:t>Cat </a:t>
            </a:r>
            <a:r>
              <a:rPr lang="en-GB" sz="1050" dirty="0" err="1"/>
              <a:t>objCat</a:t>
            </a:r>
            <a:r>
              <a:rPr lang="en-GB" sz="1050" dirty="0"/>
              <a:t> = </a:t>
            </a:r>
            <a:r>
              <a:rPr lang="en-GB" sz="1050" dirty="0" err="1"/>
              <a:t>newCat</a:t>
            </a:r>
            <a:r>
              <a:rPr lang="en-GB" sz="1050" dirty="0"/>
              <a:t>();</a:t>
            </a:r>
            <a:endParaRPr lang="en-US" sz="1050" dirty="0"/>
          </a:p>
          <a:p>
            <a:pPr lvl="1" eaLnBrk="1" hangingPunct="1">
              <a:lnSpc>
                <a:spcPct val="70000"/>
              </a:lnSpc>
              <a:spcBef>
                <a:spcPct val="50000"/>
              </a:spcBef>
              <a:defRPr/>
            </a:pPr>
            <a:r>
              <a:rPr lang="en-GB" sz="1050" dirty="0" err="1"/>
              <a:t>objCat.Eat</a:t>
            </a:r>
            <a:r>
              <a:rPr lang="en-GB" sz="1050" dirty="0"/>
              <a:t>();</a:t>
            </a:r>
            <a:endParaRPr lang="en-US" sz="1050" dirty="0"/>
          </a:p>
          <a:p>
            <a:pPr lvl="1" eaLnBrk="1" hangingPunct="1">
              <a:lnSpc>
                <a:spcPct val="70000"/>
              </a:lnSpc>
              <a:spcBef>
                <a:spcPct val="50000"/>
              </a:spcBef>
              <a:defRPr/>
            </a:pPr>
            <a:r>
              <a:rPr lang="en-GB" sz="1050" dirty="0"/>
              <a:t>}</a:t>
            </a:r>
            <a:endParaRPr lang="en-US" sz="1050" dirty="0"/>
          </a:p>
          <a:p>
            <a:pPr eaLnBrk="1" hangingPunct="1">
              <a:lnSpc>
                <a:spcPct val="70000"/>
              </a:lnSpc>
              <a:spcBef>
                <a:spcPct val="50000"/>
              </a:spcBef>
              <a:defRPr/>
            </a:pPr>
            <a:r>
              <a:rPr lang="en-GB" sz="700" dirty="0"/>
              <a:t>}</a:t>
            </a:r>
            <a:endParaRPr lang="en-US" sz="700" dirty="0"/>
          </a:p>
          <a:p>
            <a:pPr eaLnBrk="1" hangingPunct="1">
              <a:lnSpc>
                <a:spcPct val="70000"/>
              </a:lnSpc>
              <a:spcBef>
                <a:spcPct val="50000"/>
              </a:spcBef>
              <a:defRPr/>
            </a:pPr>
            <a:endParaRPr lang="en-GB" dirty="0"/>
          </a:p>
        </p:txBody>
      </p:sp>
      <p:sp>
        <p:nvSpPr>
          <p:cNvPr id="61449" name="Text Box 4"/>
          <p:cNvSpPr txBox="1">
            <a:spLocks noChangeArrowheads="1"/>
          </p:cNvSpPr>
          <p:nvPr/>
        </p:nvSpPr>
        <p:spPr bwMode="auto">
          <a:xfrm>
            <a:off x="2209800" y="13716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58253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latin typeface="Calibri" panose="020F0502020204030204" pitchFamily="34" charset="0"/>
              </a:rPr>
              <a:t> </a:t>
            </a:r>
            <a:r>
              <a:rPr lang="en-US" altLang="en-US" smtClean="0">
                <a:latin typeface="Courier New" panose="02070309020205020404" pitchFamily="49" charset="0"/>
                <a:cs typeface="Courier New" panose="02070309020205020404" pitchFamily="49" charset="0"/>
              </a:rPr>
              <a:t>virtual</a:t>
            </a:r>
            <a:r>
              <a:rPr lang="en-US" altLang="en-US" smtClean="0">
                <a:latin typeface="Calibri" panose="020F0502020204030204" pitchFamily="34" charset="0"/>
              </a:rPr>
              <a:t> and </a:t>
            </a:r>
            <a:r>
              <a:rPr lang="en-US" altLang="en-US" smtClean="0">
                <a:latin typeface="Courier New" panose="02070309020205020404" pitchFamily="49" charset="0"/>
                <a:cs typeface="Courier New" panose="02070309020205020404" pitchFamily="49" charset="0"/>
              </a:rPr>
              <a:t>override</a:t>
            </a:r>
            <a:r>
              <a:rPr lang="en-US" altLang="en-US" smtClean="0">
                <a:latin typeface="Calibri" panose="020F0502020204030204" pitchFamily="34" charset="0"/>
              </a:rPr>
              <a:t> Keywords 5-5</a:t>
            </a:r>
            <a:endParaRPr lang="en-GB" altLang="en-US" smtClean="0">
              <a:latin typeface="Calibri" panose="020F0502020204030204" pitchFamily="34" charset="0"/>
            </a:endParaRPr>
          </a:p>
        </p:txBody>
      </p:sp>
      <p:sp>
        <p:nvSpPr>
          <p:cNvPr id="63491" name="Content Placeholder 2"/>
          <p:cNvSpPr>
            <a:spLocks noGrp="1"/>
          </p:cNvSpPr>
          <p:nvPr>
            <p:ph type="body" idx="1"/>
          </p:nvPr>
        </p:nvSpPr>
        <p:spPr/>
        <p:txBody>
          <a:bodyPr/>
          <a:lstStyle/>
          <a:p>
            <a:r>
              <a:rPr lang="en-US" altLang="en-US" sz="2400">
                <a:latin typeface="Calibri" panose="020F0502020204030204" pitchFamily="34" charset="0"/>
              </a:rPr>
              <a:t>In the code:</a:t>
            </a:r>
          </a:p>
          <a:p>
            <a:pPr lvl="1"/>
            <a:r>
              <a:rPr lang="en-US" altLang="en-US" sz="2000">
                <a:latin typeface="Calibri" panose="020F0502020204030204" pitchFamily="34" charset="0"/>
              </a:rPr>
              <a:t>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 consists of two methods, the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method with the </a:t>
            </a:r>
            <a:r>
              <a:rPr lang="en-US" altLang="en-US" sz="2000">
                <a:latin typeface="Courier New" panose="02070309020205020404" pitchFamily="49" charset="0"/>
                <a:cs typeface="Courier New" panose="02070309020205020404" pitchFamily="49" charset="0"/>
              </a:rPr>
              <a:t>virtual</a:t>
            </a:r>
            <a:r>
              <a:rPr lang="en-US" altLang="en-US" sz="2000">
                <a:latin typeface="Calibri" panose="020F0502020204030204" pitchFamily="34" charset="0"/>
              </a:rPr>
              <a:t> keyword and the </a:t>
            </a:r>
            <a:r>
              <a:rPr lang="en-US" altLang="en-US" sz="2000" b="1">
                <a:latin typeface="Courier New" panose="02070309020205020404" pitchFamily="49" charset="0"/>
                <a:cs typeface="Courier New" panose="02070309020205020404" pitchFamily="49" charset="0"/>
              </a:rPr>
              <a:t>DoSomething()</a:t>
            </a:r>
            <a:r>
              <a:rPr lang="en-US" altLang="en-US" sz="2000">
                <a:latin typeface="Calibri" panose="020F0502020204030204" pitchFamily="34" charset="0"/>
              </a:rPr>
              <a:t>method with the </a:t>
            </a:r>
            <a:r>
              <a:rPr lang="en-US" altLang="en-US" sz="2000">
                <a:latin typeface="Courier New" panose="02070309020205020404" pitchFamily="49" charset="0"/>
                <a:cs typeface="Courier New" panose="02070309020205020404" pitchFamily="49" charset="0"/>
              </a:rPr>
              <a:t>protected </a:t>
            </a:r>
            <a:r>
              <a:rPr lang="en-US" altLang="en-US" sz="2000">
                <a:latin typeface="Calibri" panose="020F0502020204030204" pitchFamily="34" charset="0"/>
              </a:rPr>
              <a:t>keyword. The class </a:t>
            </a:r>
            <a:r>
              <a:rPr lang="en-US" altLang="en-US" sz="2000" b="1">
                <a:latin typeface="Courier New" panose="02070309020205020404" pitchFamily="49" charset="0"/>
                <a:cs typeface="Courier New" panose="02070309020205020404" pitchFamily="49" charset="0"/>
              </a:rPr>
              <a:t>Cat</a:t>
            </a:r>
            <a:r>
              <a:rPr lang="en-US" altLang="en-US" sz="2000">
                <a:latin typeface="Calibri" panose="020F0502020204030204" pitchFamily="34" charset="0"/>
              </a:rPr>
              <a:t> is inherited from the class </a:t>
            </a:r>
            <a:r>
              <a:rPr lang="en-US" altLang="en-US" sz="2000" b="1">
                <a:latin typeface="Courier New" panose="02070309020205020404" pitchFamily="49" charset="0"/>
                <a:cs typeface="Courier New" panose="02070309020205020404" pitchFamily="49" charset="0"/>
              </a:rPr>
              <a:t>Animal</a:t>
            </a:r>
            <a:r>
              <a:rPr lang="en-US" altLang="en-US" sz="2000">
                <a:latin typeface="Calibri" panose="020F0502020204030204" pitchFamily="34" charset="0"/>
              </a:rPr>
              <a:t>. </a:t>
            </a:r>
          </a:p>
          <a:p>
            <a:pPr lvl="1"/>
            <a:r>
              <a:rPr lang="en-US" altLang="en-US" sz="2000">
                <a:latin typeface="Calibri" panose="020F0502020204030204" pitchFamily="34" charset="0"/>
              </a:rPr>
              <a:t>An instance of the class </a:t>
            </a:r>
            <a:r>
              <a:rPr lang="en-US" altLang="en-US" sz="2000" b="1">
                <a:latin typeface="Courier New" panose="02070309020205020404" pitchFamily="49" charset="0"/>
                <a:cs typeface="Courier New" panose="02070309020205020404" pitchFamily="49" charset="0"/>
              </a:rPr>
              <a:t>Cat</a:t>
            </a:r>
            <a:r>
              <a:rPr lang="en-US" altLang="en-US" sz="2000">
                <a:latin typeface="Calibri" panose="020F0502020204030204" pitchFamily="34" charset="0"/>
              </a:rPr>
              <a:t> is created and the dot (.) operator is used to invoke the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and the </a:t>
            </a:r>
            <a:r>
              <a:rPr lang="en-US" altLang="en-US" sz="2000" b="1">
                <a:latin typeface="Courier New" panose="02070309020205020404" pitchFamily="49" charset="0"/>
                <a:cs typeface="Courier New" panose="02070309020205020404" pitchFamily="49" charset="0"/>
              </a:rPr>
              <a:t>DoSomething()</a:t>
            </a:r>
            <a:r>
              <a:rPr lang="en-US" altLang="en-US" sz="2000">
                <a:latin typeface="Calibri" panose="020F0502020204030204" pitchFamily="34" charset="0"/>
              </a:rPr>
              <a:t>methods. </a:t>
            </a:r>
          </a:p>
          <a:p>
            <a:pPr lvl="1"/>
            <a:r>
              <a:rPr lang="en-US" altLang="en-US" sz="2000">
                <a:latin typeface="Calibri" panose="020F0502020204030204" pitchFamily="34" charset="0"/>
              </a:rPr>
              <a:t>The virtual method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is overridden in the derived class using the </a:t>
            </a:r>
            <a:r>
              <a:rPr lang="en-US" altLang="en-US" sz="2000">
                <a:latin typeface="Courier New" panose="02070309020205020404" pitchFamily="49" charset="0"/>
                <a:cs typeface="Courier New" panose="02070309020205020404" pitchFamily="49" charset="0"/>
              </a:rPr>
              <a:t>override</a:t>
            </a:r>
            <a:r>
              <a:rPr lang="en-US" altLang="en-US" sz="2000">
                <a:latin typeface="Calibri" panose="020F0502020204030204" pitchFamily="34" charset="0"/>
              </a:rPr>
              <a:t> keyword. </a:t>
            </a:r>
          </a:p>
          <a:p>
            <a:pPr lvl="1"/>
            <a:r>
              <a:rPr lang="en-US" altLang="en-US" sz="2000">
                <a:latin typeface="Calibri" panose="020F0502020204030204" pitchFamily="34" charset="0"/>
              </a:rPr>
              <a:t>This enables the C# compiler to execute the code within the </a:t>
            </a:r>
            <a:r>
              <a:rPr lang="en-US" altLang="en-US" sz="2000" b="1">
                <a:latin typeface="Courier New" panose="02070309020205020404" pitchFamily="49" charset="0"/>
                <a:cs typeface="Courier New" panose="02070309020205020404" pitchFamily="49" charset="0"/>
              </a:rPr>
              <a:t>Eat()</a:t>
            </a:r>
            <a:r>
              <a:rPr lang="en-US" altLang="en-US" sz="2000">
                <a:latin typeface="Calibri" panose="020F0502020204030204" pitchFamily="34" charset="0"/>
              </a:rPr>
              <a:t>method of the derived class.</a:t>
            </a:r>
            <a:endParaRPr lang="en-GB"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Cat loves to eat the mouse</a:t>
            </a:r>
            <a:endParaRPr lang="en-GB"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a:latin typeface="Calibri" panose="020F0502020204030204" pitchFamily="34" charset="0"/>
              </a:rPr>
              <a:t> </a:t>
            </a:r>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63492"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1B2C559-DDE8-4B01-BB3E-FC1A5A8D7289}" type="slidenum">
              <a:rPr lang="en-IN" altLang="en-US" sz="1200">
                <a:solidFill>
                  <a:schemeClr val="bg1"/>
                </a:solidFill>
                <a:latin typeface="Calibri" panose="020F0502020204030204" pitchFamily="34" charset="0"/>
              </a:rPr>
              <a:pPr>
                <a:spcBef>
                  <a:spcPct val="0"/>
                </a:spcBef>
                <a:buClrTx/>
                <a:buSzTx/>
                <a:buFontTx/>
                <a:buNone/>
              </a:pPr>
              <a:t>35</a:t>
            </a:fld>
            <a:endParaRPr lang="en-IN" altLang="en-US" sz="1200">
              <a:solidFill>
                <a:schemeClr val="bg1"/>
              </a:solidFill>
              <a:latin typeface="Calibri" panose="020F0502020204030204" pitchFamily="34" charset="0"/>
            </a:endParaRPr>
          </a:p>
        </p:txBody>
      </p:sp>
      <p:sp>
        <p:nvSpPr>
          <p:cNvPr id="63493" name="Text Box 4"/>
          <p:cNvSpPr txBox="1">
            <a:spLocks noChangeArrowheads="1"/>
          </p:cNvSpPr>
          <p:nvPr/>
        </p:nvSpPr>
        <p:spPr bwMode="auto">
          <a:xfrm>
            <a:off x="2209800" y="4708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10259800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smtClean="0">
                <a:latin typeface="Calibri" panose="020F0502020204030204" pitchFamily="34" charset="0"/>
              </a:rPr>
              <a:t>Calling the Base Class Method 1-3</a:t>
            </a:r>
            <a:endParaRPr lang="en-GB" altLang="en-US" smtClean="0">
              <a:latin typeface="Calibri" panose="020F0502020204030204" pitchFamily="34" charset="0"/>
            </a:endParaRPr>
          </a:p>
        </p:txBody>
      </p:sp>
      <p:sp>
        <p:nvSpPr>
          <p:cNvPr id="64515" name="Content Placeholder 2"/>
          <p:cNvSpPr>
            <a:spLocks noGrp="1"/>
          </p:cNvSpPr>
          <p:nvPr>
            <p:ph type="body" idx="1"/>
          </p:nvPr>
        </p:nvSpPr>
        <p:spPr/>
        <p:txBody>
          <a:bodyPr/>
          <a:lstStyle/>
          <a:p>
            <a:r>
              <a:rPr lang="en-US" altLang="en-US" sz="2400">
                <a:latin typeface="Calibri" panose="020F0502020204030204" pitchFamily="34" charset="0"/>
              </a:rPr>
              <a:t>Method overriding allows the derived class to redefine the methods of the base class.</a:t>
            </a:r>
          </a:p>
          <a:p>
            <a:r>
              <a:rPr lang="en-US" altLang="en-US" sz="2400">
                <a:latin typeface="Calibri" panose="020F0502020204030204" pitchFamily="34" charset="0"/>
              </a:rPr>
              <a:t>It allow the base class methods to access the new method but not the original base class method. </a:t>
            </a:r>
          </a:p>
          <a:p>
            <a:r>
              <a:rPr lang="en-US" altLang="en-US" sz="2400">
                <a:latin typeface="Calibri" panose="020F0502020204030204" pitchFamily="34" charset="0"/>
              </a:rPr>
              <a:t>To execute the base class method as well as the derived class method, you can create an instance of the base class.</a:t>
            </a:r>
          </a:p>
          <a:p>
            <a:r>
              <a:rPr lang="en-US" altLang="en-US" sz="2400">
                <a:latin typeface="Calibri" panose="020F0502020204030204" pitchFamily="34" charset="0"/>
              </a:rPr>
              <a:t>It allows you to access the base class method, and an instance of the derived class, to access the derived class method.</a:t>
            </a:r>
            <a:endParaRPr lang="en-GB" altLang="en-US" sz="2400">
              <a:latin typeface="Calibri" panose="020F0502020204030204" pitchFamily="34" charset="0"/>
            </a:endParaRPr>
          </a:p>
          <a:p>
            <a:endParaRPr lang="en-GB" altLang="en-US" sz="1800">
              <a:latin typeface="Calibri" panose="020F0502020204030204" pitchFamily="34" charset="0"/>
            </a:endParaRPr>
          </a:p>
        </p:txBody>
      </p:sp>
      <p:sp>
        <p:nvSpPr>
          <p:cNvPr id="64516"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49BE560D-9F21-420B-B6C7-EFDAEA4156E7}" type="slidenum">
              <a:rPr lang="en-IN" altLang="en-US" sz="1200">
                <a:solidFill>
                  <a:schemeClr val="bg1"/>
                </a:solidFill>
                <a:latin typeface="Calibri" panose="020F0502020204030204" pitchFamily="34" charset="0"/>
              </a:rPr>
              <a:pPr>
                <a:spcBef>
                  <a:spcPct val="0"/>
                </a:spcBef>
                <a:buClrTx/>
                <a:buSzTx/>
                <a:buFontTx/>
                <a:buNone/>
              </a:pPr>
              <a:t>36</a:t>
            </a:fld>
            <a:endParaRPr lang="en-IN"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33480765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p:cNvSpPr txBox="1">
            <a:spLocks/>
          </p:cNvSpPr>
          <p:nvPr/>
        </p:nvSpPr>
        <p:spPr bwMode="auto">
          <a:xfrm>
            <a:off x="1752600" y="758825"/>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buFontTx/>
              <a:buNone/>
            </a:pPr>
            <a:endParaRPr lang="en-GB" altLang="en-US" sz="1800">
              <a:latin typeface="Calibri" panose="020F0502020204030204" pitchFamily="34" charset="0"/>
            </a:endParaRPr>
          </a:p>
        </p:txBody>
      </p:sp>
      <p:sp>
        <p:nvSpPr>
          <p:cNvPr id="65539" name="Title 2"/>
          <p:cNvSpPr>
            <a:spLocks noGrp="1"/>
          </p:cNvSpPr>
          <p:nvPr>
            <p:ph type="title"/>
          </p:nvPr>
        </p:nvSpPr>
        <p:spPr/>
        <p:txBody>
          <a:bodyPr/>
          <a:lstStyle/>
          <a:p>
            <a:pPr eaLnBrk="1" hangingPunct="1"/>
            <a:r>
              <a:rPr lang="en-US" altLang="en-US" smtClean="0">
                <a:latin typeface="Calibri" panose="020F0502020204030204" pitchFamily="34" charset="0"/>
              </a:rPr>
              <a:t>Calling the Base Class Method 2-3</a:t>
            </a:r>
            <a:endParaRPr lang="en-IN" altLang="en-US" smtClean="0">
              <a:latin typeface="Arial" panose="020B0604020202020204" pitchFamily="34" charset="0"/>
            </a:endParaRPr>
          </a:p>
        </p:txBody>
      </p:sp>
      <p:sp>
        <p:nvSpPr>
          <p:cNvPr id="9" name="Content Placeholder 2"/>
          <p:cNvSpPr>
            <a:spLocks noGrp="1"/>
          </p:cNvSpPr>
          <p:nvPr>
            <p:ph type="body" idx="1"/>
          </p:nvPr>
        </p:nvSpPr>
        <p:spPr/>
        <p:txBody>
          <a:bodyPr/>
          <a:lstStyle/>
          <a:p>
            <a:pPr>
              <a:defRPr/>
            </a:pPr>
            <a:r>
              <a:rPr lang="en-US" sz="1800" dirty="0">
                <a:latin typeface="Calibri" pitchFamily="34" charset="0"/>
              </a:rPr>
              <a:t>The following code demonstrates how to access a base class method:</a:t>
            </a:r>
          </a:p>
          <a:p>
            <a:pPr>
              <a:buFont typeface="Wingdings" panose="05000000000000000000" pitchFamily="2" charset="2"/>
              <a:buNone/>
              <a:defRPr/>
            </a:pPr>
            <a:r>
              <a:rPr lang="en-US" sz="1200" b="1" dirty="0"/>
              <a:t> </a:t>
            </a:r>
            <a:endParaRPr lang="en-US" sz="1200" dirty="0"/>
          </a:p>
          <a:p>
            <a:pPr marL="2060575" indent="-347663">
              <a:defRPr/>
            </a:pPr>
            <a:endParaRPr lang="en-US" sz="1200" dirty="0">
              <a:latin typeface="Calibri" pitchFamily="34" charset="0"/>
            </a:endParaRPr>
          </a:p>
          <a:p>
            <a:pPr>
              <a:defRPr/>
            </a:pPr>
            <a:endParaRPr lang="en-US" sz="1800" dirty="0">
              <a:latin typeface="Calibri" pitchFamily="34" charset="0"/>
            </a:endParaRPr>
          </a:p>
        </p:txBody>
      </p:sp>
      <p:sp>
        <p:nvSpPr>
          <p:cNvPr id="6554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FE683D16-428C-4EDD-B6F8-F0E9F9674E03}" type="slidenum">
              <a:rPr lang="en-IN" altLang="en-US" sz="1200">
                <a:solidFill>
                  <a:schemeClr val="bg1"/>
                </a:solidFill>
                <a:latin typeface="Calibri" panose="020F0502020204030204" pitchFamily="34" charset="0"/>
              </a:rPr>
              <a:pPr>
                <a:spcBef>
                  <a:spcPct val="0"/>
                </a:spcBef>
                <a:buClrTx/>
                <a:buSzTx/>
                <a:buFontTx/>
                <a:buNone/>
              </a:pPr>
              <a:t>37</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64521" name="Text Box 6"/>
          <p:cNvSpPr txBox="1">
            <a:spLocks noChangeArrowheads="1"/>
          </p:cNvSpPr>
          <p:nvPr/>
        </p:nvSpPr>
        <p:spPr bwMode="auto">
          <a:xfrm>
            <a:off x="2206626" y="1576388"/>
            <a:ext cx="8308974" cy="4805363"/>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defRPr/>
            </a:pPr>
            <a:r>
              <a:rPr lang="en-US" sz="1100" dirty="0">
                <a:latin typeface="Courier New" panose="02070309020205020404" pitchFamily="49" charset="0"/>
              </a:rPr>
              <a:t>class Student </a:t>
            </a:r>
          </a:p>
          <a:p>
            <a:pPr>
              <a:spcBef>
                <a:spcPct val="0"/>
              </a:spcBef>
              <a:buClrTx/>
              <a:buSzTx/>
              <a:buFontTx/>
              <a:buNone/>
              <a:defRPr/>
            </a:pP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string _</a:t>
            </a:r>
            <a:r>
              <a:rPr lang="en-US" sz="1100" dirty="0" err="1">
                <a:latin typeface="Courier New" panose="02070309020205020404" pitchFamily="49" charset="0"/>
              </a:rPr>
              <a:t>studentName</a:t>
            </a:r>
            <a:r>
              <a:rPr lang="en-US" sz="1100" dirty="0">
                <a:latin typeface="Courier New" panose="02070309020205020404" pitchFamily="49" charset="0"/>
              </a:rPr>
              <a:t> = “James”; </a:t>
            </a:r>
          </a:p>
          <a:p>
            <a:pPr lvl="1">
              <a:spcBef>
                <a:spcPct val="0"/>
              </a:spcBef>
              <a:buClrTx/>
              <a:buSzTx/>
              <a:buFontTx/>
              <a:buNone/>
              <a:defRPr/>
            </a:pPr>
            <a:r>
              <a:rPr lang="en-US" sz="1100" dirty="0">
                <a:latin typeface="Courier New" panose="02070309020205020404" pitchFamily="49" charset="0"/>
              </a:rPr>
              <a:t>string _address = “California”; </a:t>
            </a:r>
          </a:p>
          <a:p>
            <a:pPr lvl="1">
              <a:spcBef>
                <a:spcPct val="0"/>
              </a:spcBef>
              <a:buClrTx/>
              <a:buSzTx/>
              <a:buFontTx/>
              <a:buNone/>
              <a:defRPr/>
            </a:pPr>
            <a:r>
              <a:rPr lang="en-US" sz="1100" dirty="0">
                <a:latin typeface="Courier New" panose="02070309020205020404" pitchFamily="49" charset="0"/>
              </a:rPr>
              <a:t>public virtual void </a:t>
            </a:r>
            <a:r>
              <a:rPr lang="en-US" sz="1100" dirty="0" err="1">
                <a:latin typeface="Courier New" panose="02070309020205020404" pitchFamily="49" charset="0"/>
              </a:rPr>
              <a:t>PrintDetails</a:t>
            </a: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a:t>
            </a:r>
          </a:p>
          <a:p>
            <a:pPr lvl="1">
              <a:spcBef>
                <a:spcPct val="0"/>
              </a:spcBef>
              <a:buClrTx/>
              <a:buSzTx/>
              <a:buFontTx/>
              <a:buNone/>
              <a:defRPr/>
            </a:pPr>
            <a:endParaRPr lang="en-US" sz="1100" dirty="0">
              <a:latin typeface="Courier New" panose="02070309020205020404" pitchFamily="49" charset="0"/>
            </a:endParaRPr>
          </a:p>
          <a:p>
            <a:pPr lvl="1" indent="22860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(“Student Name: “ + _</a:t>
            </a:r>
            <a:r>
              <a:rPr lang="en-US" sz="1100" dirty="0" err="1">
                <a:latin typeface="Courier New" panose="02070309020205020404" pitchFamily="49" charset="0"/>
              </a:rPr>
              <a:t>studentName</a:t>
            </a:r>
            <a:r>
              <a:rPr lang="en-US" sz="1100" dirty="0">
                <a:latin typeface="Courier New" panose="02070309020205020404" pitchFamily="49" charset="0"/>
              </a:rPr>
              <a:t>); </a:t>
            </a:r>
          </a:p>
          <a:p>
            <a:pPr lvl="1" indent="22860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(“Address: “ + _address); </a:t>
            </a:r>
          </a:p>
          <a:p>
            <a:pPr lvl="1">
              <a:spcBef>
                <a:spcPct val="0"/>
              </a:spcBef>
              <a:buClrTx/>
              <a:buSzTx/>
              <a:buFontTx/>
              <a:buNone/>
              <a:defRPr/>
            </a:pPr>
            <a:r>
              <a:rPr lang="en-US" sz="1100" dirty="0">
                <a:latin typeface="Courier New" panose="02070309020205020404" pitchFamily="49" charset="0"/>
              </a:rPr>
              <a:t>} </a:t>
            </a:r>
          </a:p>
          <a:p>
            <a:pPr>
              <a:spcBef>
                <a:spcPct val="0"/>
              </a:spcBef>
              <a:buClrTx/>
              <a:buSzTx/>
              <a:buFontTx/>
              <a:buNone/>
              <a:defRPr/>
            </a:pPr>
            <a:r>
              <a:rPr lang="en-US" sz="1100" dirty="0">
                <a:latin typeface="Courier New" panose="02070309020205020404" pitchFamily="49" charset="0"/>
              </a:rPr>
              <a:t>}</a:t>
            </a:r>
          </a:p>
          <a:p>
            <a:pPr>
              <a:spcBef>
                <a:spcPct val="0"/>
              </a:spcBef>
              <a:buClrTx/>
              <a:buSzTx/>
              <a:buFontTx/>
              <a:buNone/>
              <a:defRPr/>
            </a:pPr>
            <a:r>
              <a:rPr lang="en-US" sz="1100" dirty="0">
                <a:latin typeface="Courier New" panose="02070309020205020404" pitchFamily="49" charset="0"/>
              </a:rPr>
              <a:t>class Grade : Student </a:t>
            </a:r>
          </a:p>
          <a:p>
            <a:pPr>
              <a:spcBef>
                <a:spcPct val="0"/>
              </a:spcBef>
              <a:buClrTx/>
              <a:buSzTx/>
              <a:buFontTx/>
              <a:buNone/>
              <a:defRPr/>
            </a:pP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string _class = “Four”; </a:t>
            </a:r>
          </a:p>
          <a:p>
            <a:pPr lvl="1">
              <a:spcBef>
                <a:spcPct val="0"/>
              </a:spcBef>
              <a:buClrTx/>
              <a:buSzTx/>
              <a:buFontTx/>
              <a:buNone/>
              <a:defRPr/>
            </a:pPr>
            <a:r>
              <a:rPr lang="en-US" sz="1100" dirty="0">
                <a:latin typeface="Courier New" panose="02070309020205020404" pitchFamily="49" charset="0"/>
              </a:rPr>
              <a:t>float _percent = 71.25F; </a:t>
            </a:r>
          </a:p>
          <a:p>
            <a:pPr lvl="1">
              <a:spcBef>
                <a:spcPct val="0"/>
              </a:spcBef>
              <a:buClrTx/>
              <a:buSzTx/>
              <a:buFontTx/>
              <a:buNone/>
              <a:defRPr/>
            </a:pPr>
            <a:r>
              <a:rPr lang="en-US" sz="1100" dirty="0">
                <a:latin typeface="Courier New" panose="02070309020205020404" pitchFamily="49" charset="0"/>
              </a:rPr>
              <a:t>public override void </a:t>
            </a:r>
            <a:r>
              <a:rPr lang="en-US" sz="1100" dirty="0" err="1">
                <a:latin typeface="Courier New" panose="02070309020205020404" pitchFamily="49" charset="0"/>
              </a:rPr>
              <a:t>PrintDetails</a:t>
            </a: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 </a:t>
            </a:r>
          </a:p>
          <a:p>
            <a:pPr lvl="1" indent="17145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(“Class: “ + _class); </a:t>
            </a:r>
          </a:p>
          <a:p>
            <a:pPr lvl="1" indent="17145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(“Percentage: “ + _percent); </a:t>
            </a:r>
          </a:p>
          <a:p>
            <a:pPr lvl="1">
              <a:spcBef>
                <a:spcPct val="0"/>
              </a:spcBef>
              <a:buClrTx/>
              <a:buSzTx/>
              <a:buFontTx/>
              <a:buNone/>
              <a:defRPr/>
            </a:pP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static void Main(string[] </a:t>
            </a:r>
            <a:r>
              <a:rPr lang="en-US" sz="1100" dirty="0" err="1">
                <a:latin typeface="Courier New" panose="02070309020205020404" pitchFamily="49" charset="0"/>
              </a:rPr>
              <a:t>args</a:t>
            </a: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 </a:t>
            </a:r>
          </a:p>
          <a:p>
            <a:pPr lvl="1" indent="228600">
              <a:spcBef>
                <a:spcPct val="0"/>
              </a:spcBef>
              <a:buClrTx/>
              <a:buSzTx/>
              <a:buNone/>
              <a:defRPr/>
            </a:pPr>
            <a:r>
              <a:rPr lang="en-US" sz="1100" dirty="0">
                <a:latin typeface="Courier New" panose="02070309020205020404" pitchFamily="49" charset="0"/>
              </a:rPr>
              <a:t>Student </a:t>
            </a:r>
            <a:r>
              <a:rPr lang="en-US" sz="1100" dirty="0" err="1">
                <a:latin typeface="Courier New" panose="02070309020205020404" pitchFamily="49" charset="0"/>
              </a:rPr>
              <a:t>objStudent</a:t>
            </a:r>
            <a:r>
              <a:rPr lang="en-US" sz="1100" dirty="0">
                <a:latin typeface="Courier New" panose="02070309020205020404" pitchFamily="49" charset="0"/>
              </a:rPr>
              <a:t> = new Student(); </a:t>
            </a:r>
          </a:p>
          <a:p>
            <a:pPr lvl="1" indent="228600">
              <a:spcBef>
                <a:spcPct val="0"/>
              </a:spcBef>
              <a:buClrTx/>
              <a:buSzTx/>
              <a:buNone/>
              <a:defRPr/>
            </a:pPr>
            <a:r>
              <a:rPr lang="en-US" sz="1100" dirty="0">
                <a:latin typeface="Courier New" panose="02070309020205020404" pitchFamily="49" charset="0"/>
              </a:rPr>
              <a:t>Grade </a:t>
            </a:r>
            <a:r>
              <a:rPr lang="en-US" sz="1100" dirty="0" err="1">
                <a:latin typeface="Courier New" panose="02070309020205020404" pitchFamily="49" charset="0"/>
              </a:rPr>
              <a:t>objGrade</a:t>
            </a:r>
            <a:r>
              <a:rPr lang="en-US" sz="1100" dirty="0">
                <a:latin typeface="Courier New" panose="02070309020205020404" pitchFamily="49" charset="0"/>
              </a:rPr>
              <a:t> = new Grade(); </a:t>
            </a:r>
          </a:p>
          <a:p>
            <a:pPr lvl="1" indent="228600">
              <a:spcBef>
                <a:spcPct val="0"/>
              </a:spcBef>
              <a:buClrTx/>
              <a:buSzTx/>
              <a:buNone/>
              <a:defRPr/>
            </a:pPr>
            <a:r>
              <a:rPr lang="en-US" sz="1100" dirty="0" err="1">
                <a:latin typeface="Courier New" panose="02070309020205020404" pitchFamily="49" charset="0"/>
              </a:rPr>
              <a:t>objStudent.PrintDetails</a:t>
            </a:r>
            <a:r>
              <a:rPr lang="en-US" sz="1100" dirty="0">
                <a:latin typeface="Courier New" panose="02070309020205020404" pitchFamily="49" charset="0"/>
              </a:rPr>
              <a:t>(); </a:t>
            </a:r>
          </a:p>
          <a:p>
            <a:pPr lvl="1" indent="228600">
              <a:spcBef>
                <a:spcPct val="0"/>
              </a:spcBef>
              <a:buClrTx/>
              <a:buSzTx/>
              <a:buNone/>
              <a:defRPr/>
            </a:pPr>
            <a:r>
              <a:rPr lang="en-US" sz="1100" dirty="0" err="1">
                <a:latin typeface="Courier New" panose="02070309020205020404" pitchFamily="49" charset="0"/>
              </a:rPr>
              <a:t>objGrade.PrintDetails</a:t>
            </a:r>
            <a:r>
              <a:rPr lang="en-US" sz="1100" dirty="0">
                <a:latin typeface="Courier New" panose="02070309020205020404" pitchFamily="49" charset="0"/>
              </a:rPr>
              <a:t>(); </a:t>
            </a:r>
          </a:p>
          <a:p>
            <a:pPr lvl="1">
              <a:spcBef>
                <a:spcPct val="0"/>
              </a:spcBef>
              <a:buClrTx/>
              <a:buSzTx/>
              <a:buFontTx/>
              <a:buNone/>
              <a:defRPr/>
            </a:pPr>
            <a:r>
              <a:rPr lang="en-US" sz="1100" dirty="0">
                <a:latin typeface="Courier New" panose="02070309020205020404" pitchFamily="49" charset="0"/>
              </a:rPr>
              <a:t>} </a:t>
            </a:r>
          </a:p>
          <a:p>
            <a:pPr>
              <a:spcBef>
                <a:spcPct val="0"/>
              </a:spcBef>
              <a:buClrTx/>
              <a:buSzTx/>
              <a:buFontTx/>
              <a:buNone/>
              <a:defRPr/>
            </a:pPr>
            <a:r>
              <a:rPr lang="en-US" sz="1100" dirty="0">
                <a:latin typeface="Courier New" panose="02070309020205020404" pitchFamily="49" charset="0"/>
              </a:rPr>
              <a:t>} </a:t>
            </a:r>
            <a:endParaRPr lang="en-GB" sz="1100" dirty="0">
              <a:latin typeface="Courier New" panose="02070309020205020404" pitchFamily="49" charset="0"/>
            </a:endParaRPr>
          </a:p>
        </p:txBody>
      </p:sp>
      <p:sp>
        <p:nvSpPr>
          <p:cNvPr id="65546" name="Text Box 4"/>
          <p:cNvSpPr txBox="1">
            <a:spLocks noChangeArrowheads="1"/>
          </p:cNvSpPr>
          <p:nvPr/>
        </p:nvSpPr>
        <p:spPr bwMode="auto">
          <a:xfrm>
            <a:off x="2209800" y="1127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5297713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mtClean="0">
                <a:latin typeface="Calibri" panose="020F0502020204030204" pitchFamily="34" charset="0"/>
              </a:rPr>
              <a:t>Calling the Base Class Method 3-3</a:t>
            </a:r>
            <a:endParaRPr lang="en-GB" altLang="en-US" smtClean="0">
              <a:latin typeface="Calibri" panose="020F0502020204030204" pitchFamily="34" charset="0"/>
            </a:endParaRPr>
          </a:p>
        </p:txBody>
      </p:sp>
      <p:sp>
        <p:nvSpPr>
          <p:cNvPr id="67587" name="Content Placeholder 2"/>
          <p:cNvSpPr>
            <a:spLocks noGrp="1"/>
          </p:cNvSpPr>
          <p:nvPr>
            <p:ph type="body" idx="1"/>
          </p:nvPr>
        </p:nvSpPr>
        <p:spPr/>
        <p:txBody>
          <a:bodyPr/>
          <a:lstStyle/>
          <a:p>
            <a:r>
              <a:rPr lang="en-US" altLang="en-US" sz="2400">
                <a:latin typeface="Calibri" panose="020F0502020204030204" pitchFamily="34" charset="0"/>
              </a:rPr>
              <a:t> </a:t>
            </a:r>
            <a:r>
              <a:rPr lang="en-US" altLang="en-US" sz="2200">
                <a:latin typeface="Calibri" panose="020F0502020204030204" pitchFamily="34" charset="0"/>
              </a:rPr>
              <a:t>In the code:</a:t>
            </a:r>
          </a:p>
          <a:p>
            <a:pPr lvl="1"/>
            <a:r>
              <a:rPr lang="en-US" altLang="en-US" sz="1800">
                <a:latin typeface="Calibri" panose="020F0502020204030204" pitchFamily="34" charset="0"/>
              </a:rPr>
              <a:t>The class </a:t>
            </a:r>
            <a:r>
              <a:rPr lang="en-US" altLang="en-US" sz="1800" b="1">
                <a:latin typeface="Courier New" panose="02070309020205020404" pitchFamily="49" charset="0"/>
                <a:cs typeface="Courier New" panose="02070309020205020404" pitchFamily="49" charset="0"/>
              </a:rPr>
              <a:t>Student</a:t>
            </a:r>
            <a:r>
              <a:rPr lang="en-US" altLang="en-US" sz="1800">
                <a:latin typeface="Calibri" panose="020F0502020204030204" pitchFamily="34" charset="0"/>
              </a:rPr>
              <a:t> consists of a virtual method called </a:t>
            </a:r>
            <a:r>
              <a:rPr lang="en-US" altLang="en-US" sz="1800" b="1">
                <a:latin typeface="Courier New" panose="02070309020205020404" pitchFamily="49" charset="0"/>
                <a:cs typeface="Courier New" panose="02070309020205020404" pitchFamily="49" charset="0"/>
              </a:rPr>
              <a:t>PrintDetails()</a:t>
            </a:r>
            <a:r>
              <a:rPr lang="en-US" altLang="en-US" sz="1800">
                <a:latin typeface="Calibri" panose="020F0502020204030204" pitchFamily="34" charset="0"/>
              </a:rPr>
              <a:t>.</a:t>
            </a:r>
          </a:p>
          <a:p>
            <a:pPr lvl="1"/>
            <a:r>
              <a:rPr lang="en-US" altLang="en-US" sz="1800">
                <a:latin typeface="Calibri" panose="020F0502020204030204" pitchFamily="34" charset="0"/>
              </a:rPr>
              <a:t>The class </a:t>
            </a:r>
            <a:r>
              <a:rPr lang="en-US" altLang="en-US" sz="1800" b="1">
                <a:latin typeface="Courier New" panose="02070309020205020404" pitchFamily="49" charset="0"/>
                <a:cs typeface="Courier New" panose="02070309020205020404" pitchFamily="49" charset="0"/>
              </a:rPr>
              <a:t>Grade</a:t>
            </a:r>
            <a:r>
              <a:rPr lang="en-US" altLang="en-US" sz="1800">
                <a:latin typeface="Calibri" panose="020F0502020204030204" pitchFamily="34" charset="0"/>
              </a:rPr>
              <a:t> inherits the class </a:t>
            </a:r>
            <a:r>
              <a:rPr lang="en-US" altLang="en-US" sz="1800" b="1">
                <a:latin typeface="Courier New" panose="02070309020205020404" pitchFamily="49" charset="0"/>
                <a:cs typeface="Courier New" panose="02070309020205020404" pitchFamily="49" charset="0"/>
              </a:rPr>
              <a:t>Student</a:t>
            </a:r>
            <a:r>
              <a:rPr lang="en-US" altLang="en-US" sz="1800">
                <a:latin typeface="Calibri" panose="020F0502020204030204" pitchFamily="34" charset="0"/>
              </a:rPr>
              <a:t> and overrides the base class method </a:t>
            </a:r>
            <a:r>
              <a:rPr lang="en-US" altLang="en-US" sz="1800" b="1">
                <a:latin typeface="Courier New" panose="02070309020205020404" pitchFamily="49" charset="0"/>
                <a:cs typeface="Courier New" panose="02070309020205020404" pitchFamily="49" charset="0"/>
              </a:rPr>
              <a:t>PrintDetails()</a:t>
            </a:r>
            <a:r>
              <a:rPr lang="en-US" altLang="en-US" sz="1800">
                <a:latin typeface="Calibri" panose="020F0502020204030204" pitchFamily="34" charset="0"/>
              </a:rPr>
              <a:t>.</a:t>
            </a:r>
          </a:p>
          <a:p>
            <a:pPr lvl="1"/>
            <a:r>
              <a:rPr lang="en-US" altLang="en-US" sz="1800">
                <a:latin typeface="Calibri" panose="020F0502020204030204" pitchFamily="34" charset="0"/>
              </a:rPr>
              <a:t>The </a:t>
            </a:r>
            <a:r>
              <a:rPr lang="en-US" altLang="en-US" sz="1800">
                <a:latin typeface="Courier New" panose="02070309020205020404" pitchFamily="49" charset="0"/>
                <a:cs typeface="Courier New" panose="02070309020205020404" pitchFamily="49" charset="0"/>
              </a:rPr>
              <a:t>Main()</a:t>
            </a:r>
            <a:r>
              <a:rPr lang="en-US" altLang="en-US" sz="1800">
                <a:latin typeface="Calibri" panose="020F0502020204030204" pitchFamily="34" charset="0"/>
              </a:rPr>
              <a:t>method creates an instance of the base class </a:t>
            </a:r>
            <a:r>
              <a:rPr lang="en-US" altLang="en-US" sz="1800" b="1">
                <a:latin typeface="Courier New" panose="02070309020205020404" pitchFamily="49" charset="0"/>
                <a:cs typeface="Courier New" panose="02070309020205020404" pitchFamily="49" charset="0"/>
              </a:rPr>
              <a:t>Student</a:t>
            </a:r>
            <a:r>
              <a:rPr lang="en-US" altLang="en-US" sz="1800">
                <a:latin typeface="Calibri" panose="020F0502020204030204" pitchFamily="34" charset="0"/>
              </a:rPr>
              <a:t> and the derived class </a:t>
            </a:r>
            <a:r>
              <a:rPr lang="en-US" altLang="en-US" sz="1800" b="1">
                <a:latin typeface="Courier New" panose="02070309020205020404" pitchFamily="49" charset="0"/>
                <a:cs typeface="Courier New" panose="02070309020205020404" pitchFamily="49" charset="0"/>
              </a:rPr>
              <a:t>Grade</a:t>
            </a:r>
            <a:r>
              <a:rPr lang="en-US" altLang="en-US" sz="1800">
                <a:latin typeface="Calibri" panose="020F0502020204030204" pitchFamily="34" charset="0"/>
              </a:rPr>
              <a:t>. </a:t>
            </a:r>
          </a:p>
          <a:p>
            <a:pPr lvl="1"/>
            <a:r>
              <a:rPr lang="en-US" altLang="en-US" sz="1800">
                <a:latin typeface="Calibri" panose="020F0502020204030204" pitchFamily="34" charset="0"/>
              </a:rPr>
              <a:t>The instance of the base class </a:t>
            </a:r>
            <a:r>
              <a:rPr lang="en-US" altLang="en-US" sz="1800" b="1">
                <a:latin typeface="Courier New" panose="02070309020205020404" pitchFamily="49" charset="0"/>
                <a:cs typeface="Courier New" panose="02070309020205020404" pitchFamily="49" charset="0"/>
              </a:rPr>
              <a:t>Student</a:t>
            </a:r>
            <a:r>
              <a:rPr lang="en-US" altLang="en-US" sz="1800">
                <a:latin typeface="Calibri" panose="020F0502020204030204" pitchFamily="34" charset="0"/>
              </a:rPr>
              <a:t> uses the dot (.) operator to invoke the base class method </a:t>
            </a:r>
            <a:r>
              <a:rPr lang="en-US" altLang="en-US" sz="1800" b="1">
                <a:latin typeface="Courier New" panose="02070309020205020404" pitchFamily="49" charset="0"/>
                <a:cs typeface="Courier New" panose="02070309020205020404" pitchFamily="49" charset="0"/>
              </a:rPr>
              <a:t>PrintDetails()</a:t>
            </a:r>
            <a:r>
              <a:rPr lang="en-US" altLang="en-US" sz="1800">
                <a:latin typeface="Calibri" panose="020F0502020204030204" pitchFamily="34" charset="0"/>
              </a:rPr>
              <a:t>.</a:t>
            </a:r>
          </a:p>
          <a:p>
            <a:pPr lvl="1"/>
            <a:r>
              <a:rPr lang="en-US" altLang="en-US" sz="1800">
                <a:latin typeface="Calibri" panose="020F0502020204030204" pitchFamily="34" charset="0"/>
              </a:rPr>
              <a:t>The instance of the derived class </a:t>
            </a:r>
            <a:r>
              <a:rPr lang="en-US" altLang="en-US" sz="1800" b="1">
                <a:latin typeface="Courier New" panose="02070309020205020404" pitchFamily="49" charset="0"/>
                <a:cs typeface="Courier New" panose="02070309020205020404" pitchFamily="49" charset="0"/>
              </a:rPr>
              <a:t>Grade</a:t>
            </a:r>
            <a:r>
              <a:rPr lang="en-US" altLang="en-US" sz="1800">
                <a:latin typeface="Calibri" panose="020F0502020204030204" pitchFamily="34" charset="0"/>
              </a:rPr>
              <a:t> uses the dot (.) operator to invoke the derived class method </a:t>
            </a:r>
            <a:r>
              <a:rPr lang="en-US" altLang="en-US" sz="1800" b="1">
                <a:latin typeface="Courier New" panose="02070309020205020404" pitchFamily="49" charset="0"/>
                <a:cs typeface="Courier New" panose="02070309020205020404" pitchFamily="49" charset="0"/>
              </a:rPr>
              <a:t>PrintDetails()</a:t>
            </a:r>
            <a:r>
              <a:rPr lang="en-US" altLang="en-US" sz="1800">
                <a:latin typeface="Calibri" panose="020F0502020204030204" pitchFamily="34" charset="0"/>
              </a:rPr>
              <a:t>.</a:t>
            </a:r>
            <a:endParaRPr lang="en-GB" altLang="en-US" sz="1800">
              <a:latin typeface="Calibri" panose="020F0502020204030204" pitchFamily="34" charset="0"/>
            </a:endParaRPr>
          </a:p>
          <a:p>
            <a:pPr>
              <a:buFont typeface="Wingdings" panose="05000000000000000000" pitchFamily="2" charset="2"/>
              <a:buNone/>
            </a:pPr>
            <a:r>
              <a:rPr lang="en-US" altLang="en-US" sz="2400">
                <a:latin typeface="Calibri" panose="020F0502020204030204" pitchFamily="34" charset="0"/>
              </a:rPr>
              <a:t> </a:t>
            </a:r>
            <a:endParaRPr lang="en-GB" altLang="en-US" sz="2400">
              <a:latin typeface="Calibri" panose="020F0502020204030204" pitchFamily="34" charset="0"/>
            </a:endParaRPr>
          </a:p>
          <a:p>
            <a:pPr>
              <a:buFont typeface="Wingdings" panose="05000000000000000000" pitchFamily="2" charset="2"/>
              <a:buNone/>
            </a:pPr>
            <a:r>
              <a:rPr lang="en-US" altLang="en-US" sz="2400" b="1">
                <a:latin typeface="Arial" panose="020B0604020202020204" pitchFamily="34" charset="0"/>
              </a:rPr>
              <a:t> </a:t>
            </a:r>
            <a:endParaRPr lang="en-GB" altLang="en-US" sz="2400">
              <a:latin typeface="Calibri" panose="020F0502020204030204" pitchFamily="34" charset="0"/>
            </a:endParaRPr>
          </a:p>
        </p:txBody>
      </p:sp>
      <p:sp>
        <p:nvSpPr>
          <p:cNvPr id="67588"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87B5B5FA-94D5-4FDD-BDCC-7A3A82F39F01}" type="slidenum">
              <a:rPr lang="en-IN" altLang="en-US" sz="1200">
                <a:solidFill>
                  <a:schemeClr val="bg1"/>
                </a:solidFill>
                <a:latin typeface="Calibri" panose="020F0502020204030204" pitchFamily="34" charset="0"/>
              </a:rPr>
              <a:pPr>
                <a:spcBef>
                  <a:spcPct val="0"/>
                </a:spcBef>
                <a:buClrTx/>
                <a:buSzTx/>
                <a:buFontTx/>
                <a:buNone/>
              </a:pPr>
              <a:t>38</a:t>
            </a:fld>
            <a:endParaRPr lang="en-IN" altLang="en-US" sz="1200">
              <a:solidFill>
                <a:schemeClr val="bg1"/>
              </a:solidFill>
              <a:latin typeface="Calibri" panose="020F0502020204030204" pitchFamily="34" charset="0"/>
            </a:endParaRPr>
          </a:p>
        </p:txBody>
      </p:sp>
      <p:sp>
        <p:nvSpPr>
          <p:cNvPr id="67589" name="Content Placeholder 2"/>
          <p:cNvSpPr txBox="1">
            <a:spLocks/>
          </p:cNvSpPr>
          <p:nvPr/>
        </p:nvSpPr>
        <p:spPr bwMode="auto">
          <a:xfrm>
            <a:off x="1905000" y="3657600"/>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buFont typeface="Wingdings" panose="05000000000000000000" pitchFamily="2" charset="2"/>
              <a:buNone/>
            </a:pPr>
            <a:endParaRPr lang="en-US" altLang="en-US" sz="2400">
              <a:latin typeface="Calibri" panose="020F0502020204030204" pitchFamily="34" charset="0"/>
            </a:endParaRPr>
          </a:p>
          <a:p>
            <a:pPr>
              <a:buFont typeface="Wingdings" panose="05000000000000000000" pitchFamily="2" charset="2"/>
              <a:buNone/>
            </a:pPr>
            <a:endParaRPr lang="en-US" altLang="en-US" sz="2400">
              <a:latin typeface="Calibri" panose="020F0502020204030204" pitchFamily="34"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Student Name: James</a:t>
            </a:r>
            <a:endParaRPr lang="en-GB"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Address: California</a:t>
            </a:r>
            <a:endParaRPr lang="en-GB"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Class: Four</a:t>
            </a:r>
            <a:endParaRPr lang="en-GB"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Percentage: 71.25</a:t>
            </a:r>
            <a:endParaRPr lang="en-GB" altLang="en-US" sz="180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1800" b="1"/>
              <a:t> </a:t>
            </a:r>
            <a:endParaRPr lang="en-GB" altLang="en-US" sz="1800"/>
          </a:p>
          <a:p>
            <a:endParaRPr lang="en-GB" altLang="en-US" sz="2400">
              <a:latin typeface="Calibri" panose="020F0502020204030204" pitchFamily="34" charset="0"/>
            </a:endParaRPr>
          </a:p>
        </p:txBody>
      </p:sp>
      <p:sp>
        <p:nvSpPr>
          <p:cNvPr id="67590" name="Text Box 4"/>
          <p:cNvSpPr txBox="1">
            <a:spLocks noChangeArrowheads="1"/>
          </p:cNvSpPr>
          <p:nvPr/>
        </p:nvSpPr>
        <p:spPr bwMode="auto">
          <a:xfrm>
            <a:off x="2209800" y="40227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09995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Sealed Classes 1-3</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67587" name="Content Placeholder 2"/>
          <p:cNvSpPr>
            <a:spLocks noGrp="1"/>
          </p:cNvSpPr>
          <p:nvPr>
            <p:ph type="body" idx="1"/>
          </p:nvPr>
        </p:nvSpPr>
        <p:spPr/>
        <p:txBody>
          <a:bodyPr/>
          <a:lstStyle/>
          <a:p>
            <a:pPr>
              <a:defRPr/>
            </a:pPr>
            <a:r>
              <a:rPr lang="en-US" sz="1800" dirty="0">
                <a:latin typeface="Calibri" panose="020F0502020204030204" pitchFamily="34" charset="0"/>
              </a:rPr>
              <a:t>A sealed class is a class that prevents inheritance. The features of a sealed class are as follows:</a:t>
            </a: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a:defRPr/>
            </a:pPr>
            <a:endParaRPr lang="en-US" sz="20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defRPr/>
            </a:pPr>
            <a:r>
              <a:rPr lang="en-US" sz="1800" dirty="0">
                <a:latin typeface="Calibri" panose="020F0502020204030204" pitchFamily="34" charset="0"/>
              </a:rPr>
              <a:t>The following syntax is used to declare a sealed class:</a:t>
            </a:r>
            <a:endParaRPr lang="en-GB" sz="1800" dirty="0">
              <a:latin typeface="Calibri" panose="020F0502020204030204" pitchFamily="34" charset="0"/>
            </a:endParaRPr>
          </a:p>
          <a:p>
            <a:pPr>
              <a:defRPr/>
            </a:pPr>
            <a:endParaRPr lang="en-US" sz="24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a:buFont typeface="Wingdings" panose="05000000000000000000" pitchFamily="2" charset="2"/>
              <a:buNone/>
              <a:defRPr/>
            </a:pPr>
            <a:endParaRPr lang="en-US" sz="1800" dirty="0">
              <a:latin typeface="Calibri" panose="020F0502020204030204" pitchFamily="34" charset="0"/>
            </a:endParaRPr>
          </a:p>
          <a:p>
            <a:pPr marL="400050" indent="0">
              <a:buNone/>
              <a:defRPr/>
            </a:pPr>
            <a:r>
              <a:rPr lang="en-US" sz="1800" dirty="0">
                <a:latin typeface="Calibri" panose="020F0502020204030204" pitchFamily="34" charset="0"/>
              </a:rPr>
              <a:t>where,</a:t>
            </a:r>
            <a:endParaRPr lang="en-GB" sz="1800" dirty="0">
              <a:latin typeface="Calibri" panose="020F0502020204030204" pitchFamily="34" charset="0"/>
            </a:endParaRPr>
          </a:p>
          <a:p>
            <a:pPr lvl="1">
              <a:defRPr/>
            </a:pPr>
            <a:r>
              <a:rPr lang="en-US" sz="1400" dirty="0">
                <a:latin typeface="Courier New" panose="02070309020205020404" pitchFamily="49" charset="0"/>
                <a:cs typeface="Courier New" panose="02070309020205020404" pitchFamily="49" charset="0"/>
              </a:rPr>
              <a:t>sealed</a:t>
            </a:r>
            <a:r>
              <a:rPr lang="en-US" sz="1400" dirty="0">
                <a:latin typeface="Calibri" panose="020F0502020204030204" pitchFamily="34" charset="0"/>
                <a:cs typeface="Courier New" panose="02070309020205020404" pitchFamily="49" charset="0"/>
              </a:rPr>
              <a:t>: Is a keyword used to prevent a class from being inherited.</a:t>
            </a:r>
            <a:endParaRPr lang="en-GB" sz="1400" dirty="0">
              <a:latin typeface="Calibri" panose="020F0502020204030204" pitchFamily="34" charset="0"/>
              <a:cs typeface="Courier New" panose="02070309020205020404" pitchFamily="49" charset="0"/>
            </a:endParaRPr>
          </a:p>
          <a:p>
            <a:pPr lvl="1">
              <a:defRPr/>
            </a:pPr>
            <a:r>
              <a:rPr lang="en-US" sz="1400" dirty="0" err="1">
                <a:latin typeface="Courier New" panose="02070309020205020404" pitchFamily="49" charset="0"/>
                <a:cs typeface="Courier New" panose="02070309020205020404" pitchFamily="49" charset="0"/>
              </a:rPr>
              <a:t>ClassName</a:t>
            </a:r>
            <a:r>
              <a:rPr lang="en-US" sz="1400" dirty="0">
                <a:latin typeface="Calibri" panose="020F0502020204030204" pitchFamily="34" charset="0"/>
              </a:rPr>
              <a:t>: Is the name of the class that needs to be sealed.</a:t>
            </a:r>
            <a:endParaRPr lang="en-GB" sz="1400" dirty="0">
              <a:latin typeface="Calibri" panose="020F0502020204030204" pitchFamily="34" charset="0"/>
            </a:endParaRPr>
          </a:p>
          <a:p>
            <a:pPr>
              <a:defRPr/>
            </a:pPr>
            <a:endParaRPr lang="en-US" sz="2400" dirty="0">
              <a:latin typeface="Calibri" panose="020F0502020204030204" pitchFamily="34" charset="0"/>
            </a:endParaRPr>
          </a:p>
          <a:p>
            <a:pPr>
              <a:defRPr/>
            </a:pPr>
            <a:endParaRPr lang="en-US" sz="2400" dirty="0">
              <a:latin typeface="Calibri" panose="020F0502020204030204" pitchFamily="34" charset="0"/>
            </a:endParaRPr>
          </a:p>
          <a:p>
            <a:pPr>
              <a:defRPr/>
            </a:pPr>
            <a:endParaRPr lang="en-US" sz="2400" dirty="0">
              <a:latin typeface="Calibri" panose="020F0502020204030204" pitchFamily="34" charset="0"/>
            </a:endParaRPr>
          </a:p>
          <a:p>
            <a:pPr>
              <a:defRPr/>
            </a:pPr>
            <a:endParaRPr lang="en-US" sz="2400" dirty="0">
              <a:latin typeface="Calibri" panose="020F0502020204030204" pitchFamily="34" charset="0"/>
            </a:endParaRPr>
          </a:p>
          <a:p>
            <a:pPr>
              <a:lnSpc>
                <a:spcPct val="90000"/>
              </a:lnSpc>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US" sz="1800" dirty="0">
              <a:latin typeface="Calibri" panose="020F0502020204030204" pitchFamily="34" charset="0"/>
            </a:endParaRPr>
          </a:p>
        </p:txBody>
      </p:sp>
      <p:sp>
        <p:nvSpPr>
          <p:cNvPr id="68615"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96A2595A-1E57-41CB-9762-F703B58694AF}" type="slidenum">
              <a:rPr lang="en-IN" altLang="en-US" sz="1200">
                <a:solidFill>
                  <a:schemeClr val="bg1"/>
                </a:solidFill>
                <a:latin typeface="Calibri" panose="020F0502020204030204" pitchFamily="34" charset="0"/>
              </a:rPr>
              <a:pPr>
                <a:spcBef>
                  <a:spcPct val="0"/>
                </a:spcBef>
                <a:buClrTx/>
                <a:buSzTx/>
                <a:buFontTx/>
                <a:buNone/>
              </a:pPr>
              <a:t>39</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7" name="Diagram 6"/>
          <p:cNvGraphicFramePr/>
          <p:nvPr/>
        </p:nvGraphicFramePr>
        <p:xfrm>
          <a:off x="2133600" y="1447800"/>
          <a:ext cx="8077200" cy="16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617" name="Text Box 6"/>
          <p:cNvSpPr txBox="1">
            <a:spLocks noChangeArrowheads="1"/>
          </p:cNvSpPr>
          <p:nvPr/>
        </p:nvSpPr>
        <p:spPr bwMode="auto">
          <a:xfrm>
            <a:off x="2209800" y="4038600"/>
            <a:ext cx="7620000" cy="1143000"/>
          </a:xfrm>
          <a:prstGeom prst="rect">
            <a:avLst/>
          </a:prstGeom>
          <a:solidFill>
            <a:srgbClr val="FFFF00">
              <a:alpha val="39999"/>
            </a:srgbClr>
          </a:solidFill>
          <a:ln w="12700" algn="ctr">
            <a:solidFill>
              <a:schemeClr val="tx1"/>
            </a:solidFill>
            <a:miter lim="800000"/>
            <a:headEnd/>
            <a:tailEnd/>
          </a:ln>
        </p:spPr>
        <p:txBody>
          <a:bodyPr/>
          <a:lstStyle>
            <a:lvl1pPr indent="4763">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GB" altLang="en-US" sz="1800">
                <a:latin typeface="Courier New" panose="02070309020205020404" pitchFamily="49" charset="0"/>
                <a:cs typeface="Courier New" panose="02070309020205020404" pitchFamily="49" charset="0"/>
              </a:rPr>
              <a:t>sealed class&lt;ClassName&gt;</a:t>
            </a:r>
          </a:p>
          <a:p>
            <a:pPr>
              <a:spcBef>
                <a:spcPct val="0"/>
              </a:spcBef>
              <a:buClrTx/>
              <a:buSzTx/>
              <a:buFont typeface="Wingdings" panose="05000000000000000000" pitchFamily="2" charset="2"/>
              <a:buNone/>
            </a:pPr>
            <a:r>
              <a:rPr lang="en-GB" altLang="en-US" sz="1800">
                <a:latin typeface="Courier New" panose="02070309020205020404" pitchFamily="49" charset="0"/>
                <a:cs typeface="Courier New" panose="02070309020205020404" pitchFamily="49" charset="0"/>
              </a:rPr>
              <a:t>{</a:t>
            </a:r>
          </a:p>
          <a:p>
            <a:pPr>
              <a:spcBef>
                <a:spcPct val="0"/>
              </a:spcBef>
              <a:buClrTx/>
              <a:buSzTx/>
              <a:buFont typeface="Wingdings" panose="05000000000000000000" pitchFamily="2" charset="2"/>
              <a:buNone/>
            </a:pPr>
            <a:r>
              <a:rPr lang="en-GB" altLang="en-US" sz="1800">
                <a:latin typeface="Courier New" panose="02070309020205020404" pitchFamily="49" charset="0"/>
                <a:cs typeface="Courier New" panose="02070309020205020404" pitchFamily="49" charset="0"/>
              </a:rPr>
              <a:t>//body of the class</a:t>
            </a:r>
          </a:p>
          <a:p>
            <a:pPr>
              <a:spcBef>
                <a:spcPct val="0"/>
              </a:spcBef>
              <a:buClrTx/>
              <a:buSzTx/>
              <a:buFont typeface="Wingdings" panose="05000000000000000000" pitchFamily="2" charset="2"/>
              <a:buNone/>
            </a:pPr>
            <a:r>
              <a:rPr lang="en-GB" altLang="en-US" sz="1800">
                <a:latin typeface="Courier New" panose="02070309020205020404" pitchFamily="49" charset="0"/>
                <a:cs typeface="Courier New" panose="02070309020205020404" pitchFamily="49" charset="0"/>
              </a:rPr>
              <a:t>}</a:t>
            </a:r>
          </a:p>
        </p:txBody>
      </p:sp>
      <p:sp>
        <p:nvSpPr>
          <p:cNvPr id="68618" name="Text Box 4"/>
          <p:cNvSpPr txBox="1">
            <a:spLocks noChangeArrowheads="1"/>
          </p:cNvSpPr>
          <p:nvPr/>
        </p:nvSpPr>
        <p:spPr bwMode="auto">
          <a:xfrm>
            <a:off x="2209800" y="35814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2907229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Definition of Inheritance 2-2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3" name="Content Placeholder 2"/>
          <p:cNvSpPr>
            <a:spLocks noGrp="1"/>
          </p:cNvSpPr>
          <p:nvPr>
            <p:ph type="body" idx="1"/>
          </p:nvPr>
        </p:nvSpPr>
        <p:spPr/>
        <p:txBody>
          <a:bodyPr/>
          <a:lstStyle/>
          <a:p>
            <a:pPr>
              <a:defRPr/>
            </a:pPr>
            <a:endParaRPr lang="en-US" sz="2400" dirty="0">
              <a:latin typeface="Calibri" pitchFamily="34" charset="0"/>
            </a:endParaRPr>
          </a:p>
          <a:p>
            <a:pPr>
              <a:defRPr/>
            </a:pPr>
            <a:r>
              <a:rPr lang="en-US" sz="2200" dirty="0">
                <a:latin typeface="Calibri" pitchFamily="34" charset="0"/>
              </a:rPr>
              <a:t>Consider a class called </a:t>
            </a:r>
            <a:r>
              <a:rPr lang="en-US" sz="2200" b="1" dirty="0">
                <a:latin typeface="Courier New" pitchFamily="49" charset="0"/>
                <a:cs typeface="Courier New" pitchFamily="49" charset="0"/>
              </a:rPr>
              <a:t>Vehicle</a:t>
            </a:r>
            <a:r>
              <a:rPr lang="en-US" sz="2200" dirty="0">
                <a:latin typeface="Calibri" pitchFamily="34" charset="0"/>
              </a:rPr>
              <a:t> that consists of a variable called </a:t>
            </a:r>
            <a:r>
              <a:rPr lang="en-US" sz="2200" b="1" dirty="0">
                <a:latin typeface="Courier New" pitchFamily="49" charset="0"/>
                <a:cs typeface="Courier New" pitchFamily="49" charset="0"/>
              </a:rPr>
              <a:t>color</a:t>
            </a:r>
            <a:r>
              <a:rPr lang="en-US" sz="2200" dirty="0">
                <a:latin typeface="Calibri" pitchFamily="34" charset="0"/>
              </a:rPr>
              <a:t> and a method called </a:t>
            </a:r>
            <a:r>
              <a:rPr lang="en-US" sz="2200" b="1" dirty="0">
                <a:latin typeface="Courier New" pitchFamily="49" charset="0"/>
                <a:cs typeface="Courier New" pitchFamily="49" charset="0"/>
              </a:rPr>
              <a:t>Speed()</a:t>
            </a:r>
            <a:r>
              <a:rPr lang="en-US" sz="2200" dirty="0">
                <a:latin typeface="Calibri" pitchFamily="34" charset="0"/>
              </a:rPr>
              <a:t>. </a:t>
            </a:r>
          </a:p>
          <a:p>
            <a:pPr>
              <a:defRPr/>
            </a:pPr>
            <a:r>
              <a:rPr lang="en-US" sz="2200" dirty="0">
                <a:latin typeface="Calibri" pitchFamily="34" charset="0"/>
              </a:rPr>
              <a:t>These data members of the </a:t>
            </a:r>
            <a:r>
              <a:rPr lang="en-US" sz="2200" b="1" dirty="0">
                <a:latin typeface="Courier New" pitchFamily="49" charset="0"/>
                <a:cs typeface="Courier New" pitchFamily="49" charset="0"/>
              </a:rPr>
              <a:t>Vehicle</a:t>
            </a:r>
            <a:r>
              <a:rPr lang="en-US" sz="2200" dirty="0">
                <a:latin typeface="Calibri" pitchFamily="34" charset="0"/>
              </a:rPr>
              <a:t> class can be inherited by the </a:t>
            </a:r>
            <a:r>
              <a:rPr lang="en-US" sz="2200" b="1" dirty="0" err="1">
                <a:latin typeface="Courier New" pitchFamily="49" charset="0"/>
                <a:cs typeface="Courier New" pitchFamily="49" charset="0"/>
              </a:rPr>
              <a:t>TwoWheelerVehicle</a:t>
            </a:r>
            <a:r>
              <a:rPr lang="en-US" sz="2200" b="1" dirty="0">
                <a:latin typeface="Courier New" pitchFamily="49" charset="0"/>
                <a:cs typeface="Courier New" pitchFamily="49" charset="0"/>
              </a:rPr>
              <a:t> </a:t>
            </a:r>
            <a:r>
              <a:rPr lang="en-US" sz="2200" dirty="0">
                <a:latin typeface="Calibri" pitchFamily="34" charset="0"/>
              </a:rPr>
              <a:t>and </a:t>
            </a:r>
            <a:r>
              <a:rPr lang="en-US" sz="2200" b="1" dirty="0" err="1">
                <a:latin typeface="Courier New" pitchFamily="49" charset="0"/>
                <a:cs typeface="Courier New" pitchFamily="49" charset="0"/>
              </a:rPr>
              <a:t>FourWheelerVehicle</a:t>
            </a:r>
            <a:r>
              <a:rPr lang="en-US" sz="2200" b="1" dirty="0">
                <a:latin typeface="Courier New" pitchFamily="49" charset="0"/>
                <a:cs typeface="Courier New" pitchFamily="49" charset="0"/>
              </a:rPr>
              <a:t> </a:t>
            </a:r>
            <a:r>
              <a:rPr lang="en-US" sz="2200" dirty="0">
                <a:latin typeface="Calibri" pitchFamily="34" charset="0"/>
              </a:rPr>
              <a:t>classes.</a:t>
            </a:r>
          </a:p>
          <a:p>
            <a:pPr>
              <a:defRPr/>
            </a:pPr>
            <a:r>
              <a:rPr lang="en-US" sz="2200" dirty="0">
                <a:latin typeface="Calibri" pitchFamily="34" charset="0"/>
              </a:rPr>
              <a:t>The following figure illustrates an example of inheritance:</a:t>
            </a:r>
            <a:endParaRPr lang="en-GB" sz="2200" dirty="0">
              <a:latin typeface="Calibri" pitchFamily="34" charset="0"/>
            </a:endParaRPr>
          </a:p>
          <a:p>
            <a:pPr>
              <a:defRPr/>
            </a:pPr>
            <a:endParaRPr lang="en-US" sz="2400" dirty="0">
              <a:latin typeface="Calibri" pitchFamily="34" charset="0"/>
            </a:endParaRPr>
          </a:p>
          <a:p>
            <a:pPr marL="400050">
              <a:defRPr/>
            </a:pPr>
            <a:endParaRPr lang="en-GB" sz="2400" dirty="0">
              <a:latin typeface="Calibri" pitchFamily="34" charset="0"/>
            </a:endParaRPr>
          </a:p>
          <a:p>
            <a:pPr>
              <a:defRPr/>
            </a:pPr>
            <a:endParaRPr lang="en-GB" dirty="0"/>
          </a:p>
        </p:txBody>
      </p:sp>
      <p:sp>
        <p:nvSpPr>
          <p:cNvPr id="10247"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C95BD575-80D3-4D73-A582-56923FABC93E}" type="slidenum">
              <a:rPr lang="en-IN" altLang="en-US" sz="1200">
                <a:solidFill>
                  <a:schemeClr val="bg1"/>
                </a:solidFill>
                <a:latin typeface="Calibri" panose="020F0502020204030204" pitchFamily="34" charset="0"/>
              </a:rPr>
              <a:pPr>
                <a:spcBef>
                  <a:spcPct val="0"/>
                </a:spcBef>
                <a:buClrTx/>
                <a:buSzTx/>
                <a:buFontTx/>
                <a:buNone/>
              </a:pPr>
              <a:t>4</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0248" name="Picture 5" descr="Capture71.PNG"/>
          <p:cNvPicPr>
            <a:picLocks noChangeAspect="1" noChangeArrowheads="1"/>
          </p:cNvPicPr>
          <p:nvPr/>
        </p:nvPicPr>
        <p:blipFill>
          <a:blip r:embed="rId3">
            <a:extLst>
              <a:ext uri="{28A0092B-C50C-407E-A947-70E740481C1C}">
                <a14:useLocalDpi xmlns:a14="http://schemas.microsoft.com/office/drawing/2010/main" val="0"/>
              </a:ext>
            </a:extLst>
          </a:blip>
          <a:srcRect t="3619" b="9187"/>
          <a:stretch>
            <a:fillRect/>
          </a:stretch>
        </p:blipFill>
        <p:spPr bwMode="auto">
          <a:xfrm>
            <a:off x="2705101" y="3348038"/>
            <a:ext cx="66198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Text Box 4"/>
          <p:cNvSpPr txBox="1">
            <a:spLocks noChangeArrowheads="1"/>
          </p:cNvSpPr>
          <p:nvPr/>
        </p:nvSpPr>
        <p:spPr bwMode="auto">
          <a:xfrm>
            <a:off x="7877176" y="33528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2226405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2"/>
          <p:cNvSpPr>
            <a:spLocks noGrp="1"/>
          </p:cNvSpPr>
          <p:nvPr>
            <p:ph type="title"/>
          </p:nvPr>
        </p:nvSpPr>
        <p:spPr/>
        <p:txBody>
          <a:bodyPr/>
          <a:lstStyle/>
          <a:p>
            <a:pPr eaLnBrk="1" hangingPunct="1"/>
            <a:r>
              <a:rPr lang="en-US" altLang="en-US" smtClean="0">
                <a:latin typeface="Calibri" panose="020F0502020204030204" pitchFamily="34" charset="0"/>
              </a:rPr>
              <a:t>Sealed Classes 2-3</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70659" name="Content Placeholder 2"/>
          <p:cNvSpPr>
            <a:spLocks noGrp="1"/>
          </p:cNvSpPr>
          <p:nvPr>
            <p:ph type="body" idx="1"/>
          </p:nvPr>
        </p:nvSpPr>
        <p:spPr/>
        <p:txBody>
          <a:bodyPr/>
          <a:lstStyle/>
          <a:p>
            <a:r>
              <a:rPr lang="en-US" altLang="en-US" sz="1800">
                <a:latin typeface="Calibri" panose="020F0502020204030204" pitchFamily="34" charset="0"/>
              </a:rPr>
              <a:t>The following code demonstrates the use of a sealed class in C# which will generate a compiler error:</a:t>
            </a: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400">
              <a:latin typeface="Calibri" panose="020F0502020204030204" pitchFamily="34" charset="0"/>
            </a:endParaRPr>
          </a:p>
          <a:p>
            <a:endParaRPr lang="en-US" altLang="en-US" sz="2000">
              <a:latin typeface="Calibri" panose="020F0502020204030204" pitchFamily="34" charset="0"/>
            </a:endParaRPr>
          </a:p>
          <a:p>
            <a:endParaRPr lang="en-US" altLang="en-US" sz="1800">
              <a:latin typeface="Calibri" panose="020F0502020204030204" pitchFamily="34" charset="0"/>
            </a:endParaRPr>
          </a:p>
          <a:p>
            <a:r>
              <a:rPr lang="en-US" altLang="en-US" sz="1800">
                <a:latin typeface="Calibri" panose="020F0502020204030204" pitchFamily="34" charset="0"/>
              </a:rPr>
              <a:t>In the code:</a:t>
            </a:r>
          </a:p>
          <a:p>
            <a:pPr lvl="1"/>
            <a:r>
              <a:rPr lang="en-US" altLang="en-US" sz="1600">
                <a:latin typeface="Calibri" panose="020F0502020204030204" pitchFamily="34" charset="0"/>
              </a:rPr>
              <a:t>The class </a:t>
            </a:r>
            <a:r>
              <a:rPr lang="en-US" altLang="en-US" sz="1600" b="1">
                <a:latin typeface="Courier New" panose="02070309020205020404" pitchFamily="49" charset="0"/>
                <a:cs typeface="Courier New" panose="02070309020205020404" pitchFamily="49" charset="0"/>
              </a:rPr>
              <a:t>Product</a:t>
            </a:r>
            <a:r>
              <a:rPr lang="en-US" altLang="en-US" sz="1600">
                <a:latin typeface="Calibri" panose="020F0502020204030204" pitchFamily="34" charset="0"/>
              </a:rPr>
              <a:t> is declared as </a:t>
            </a:r>
            <a:r>
              <a:rPr lang="en-US" altLang="en-US" sz="1600">
                <a:latin typeface="Courier New" panose="02070309020205020404" pitchFamily="49" charset="0"/>
                <a:cs typeface="Courier New" panose="02070309020205020404" pitchFamily="49" charset="0"/>
              </a:rPr>
              <a:t>sealed</a:t>
            </a:r>
            <a:r>
              <a:rPr lang="en-US" altLang="en-US" sz="1600">
                <a:latin typeface="Calibri" panose="020F0502020204030204" pitchFamily="34" charset="0"/>
              </a:rPr>
              <a:t>  and it consists of two variables. </a:t>
            </a:r>
          </a:p>
          <a:p>
            <a:pPr lvl="1"/>
            <a:r>
              <a:rPr lang="en-US" altLang="en-US" sz="1600">
                <a:latin typeface="Calibri" panose="020F0502020204030204" pitchFamily="34" charset="0"/>
              </a:rPr>
              <a:t>The class </a:t>
            </a:r>
            <a:r>
              <a:rPr lang="en-US" altLang="en-US" sz="1600" b="1">
                <a:latin typeface="Courier New" panose="02070309020205020404" pitchFamily="49" charset="0"/>
                <a:cs typeface="Courier New" panose="02070309020205020404" pitchFamily="49" charset="0"/>
              </a:rPr>
              <a:t>Goods</a:t>
            </a:r>
            <a:r>
              <a:rPr lang="en-US" altLang="en-US" sz="1600">
                <a:latin typeface="Calibri" panose="020F0502020204030204" pitchFamily="34" charset="0"/>
              </a:rPr>
              <a:t> contains the code to create an instance of </a:t>
            </a:r>
            <a:r>
              <a:rPr lang="en-US" altLang="en-US" sz="1600" b="1">
                <a:latin typeface="Courier New" panose="02070309020205020404" pitchFamily="49" charset="0"/>
                <a:cs typeface="Courier New" panose="02070309020205020404" pitchFamily="49" charset="0"/>
              </a:rPr>
              <a:t>Product</a:t>
            </a:r>
            <a:r>
              <a:rPr lang="en-US" altLang="en-US" sz="1600">
                <a:latin typeface="Calibri" panose="020F0502020204030204" pitchFamily="34" charset="0"/>
              </a:rPr>
              <a:t> and uses the dot (.) operator to invoke variables declared in </a:t>
            </a:r>
            <a:r>
              <a:rPr lang="en-US" altLang="en-US" sz="1600" b="1">
                <a:latin typeface="Courier New" panose="02070309020205020404" pitchFamily="49" charset="0"/>
                <a:cs typeface="Courier New" panose="02070309020205020404" pitchFamily="49" charset="0"/>
              </a:rPr>
              <a:t>Product</a:t>
            </a:r>
            <a:r>
              <a:rPr lang="en-US" altLang="en-US" sz="1600">
                <a:latin typeface="Calibri" panose="020F0502020204030204" pitchFamily="34" charset="0"/>
              </a:rPr>
              <a:t>. </a:t>
            </a:r>
            <a:endParaRPr lang="en-US" altLang="en-US" sz="1800">
              <a:latin typeface="Calibri" panose="020F0502020204030204" pitchFamily="34" charset="0"/>
            </a:endParaRPr>
          </a:p>
          <a:p>
            <a:pPr>
              <a:lnSpc>
                <a:spcPct val="90000"/>
              </a:lnSpc>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7066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588C056B-5A17-4B6B-87B0-41F46892C357}" type="slidenum">
              <a:rPr lang="en-IN" altLang="en-US" sz="1200">
                <a:solidFill>
                  <a:schemeClr val="bg1"/>
                </a:solidFill>
                <a:latin typeface="Calibri" panose="020F0502020204030204" pitchFamily="34" charset="0"/>
              </a:rPr>
              <a:pPr>
                <a:spcBef>
                  <a:spcPct val="0"/>
                </a:spcBef>
                <a:buClrTx/>
                <a:buSzTx/>
                <a:buFontTx/>
                <a:buNone/>
              </a:pPr>
              <a:t>40</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69640" name="Text Box 6"/>
          <p:cNvSpPr txBox="1">
            <a:spLocks noChangeArrowheads="1"/>
          </p:cNvSpPr>
          <p:nvPr/>
        </p:nvSpPr>
        <p:spPr bwMode="auto">
          <a:xfrm>
            <a:off x="2209800" y="1828800"/>
            <a:ext cx="7391400" cy="3276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defRPr/>
            </a:pPr>
            <a:r>
              <a:rPr lang="en-US" sz="1100" dirty="0">
                <a:latin typeface="Courier New" panose="02070309020205020404" pitchFamily="49" charset="0"/>
              </a:rPr>
              <a:t>sealed class Product </a:t>
            </a:r>
          </a:p>
          <a:p>
            <a:pPr>
              <a:spcBef>
                <a:spcPct val="0"/>
              </a:spcBef>
              <a:buClrTx/>
              <a:buSzTx/>
              <a:buFontTx/>
              <a:buNone/>
              <a:defRPr/>
            </a:pPr>
            <a:r>
              <a:rPr lang="en-US" sz="1100" dirty="0">
                <a:latin typeface="Courier New" panose="02070309020205020404" pitchFamily="49" charset="0"/>
              </a:rPr>
              <a:t>{ </a:t>
            </a:r>
          </a:p>
          <a:p>
            <a:pPr indent="228600">
              <a:spcBef>
                <a:spcPct val="0"/>
              </a:spcBef>
              <a:buClrTx/>
              <a:buSzTx/>
              <a:buNone/>
              <a:defRPr/>
            </a:pPr>
            <a:r>
              <a:rPr lang="en-US" sz="1100" dirty="0">
                <a:latin typeface="Courier New" panose="02070309020205020404" pitchFamily="49" charset="0"/>
              </a:rPr>
              <a:t>public </a:t>
            </a:r>
            <a:r>
              <a:rPr lang="en-US" sz="1100" dirty="0" err="1">
                <a:latin typeface="Courier New" panose="02070309020205020404" pitchFamily="49" charset="0"/>
              </a:rPr>
              <a:t>int</a:t>
            </a:r>
            <a:r>
              <a:rPr lang="en-US" sz="1100" dirty="0">
                <a:latin typeface="Courier New" panose="02070309020205020404" pitchFamily="49" charset="0"/>
              </a:rPr>
              <a:t> Quantity; </a:t>
            </a:r>
          </a:p>
          <a:p>
            <a:pPr indent="228600">
              <a:spcBef>
                <a:spcPct val="0"/>
              </a:spcBef>
              <a:buClrTx/>
              <a:buSzTx/>
              <a:buNone/>
              <a:defRPr/>
            </a:pPr>
            <a:r>
              <a:rPr lang="en-US" sz="1100" dirty="0">
                <a:latin typeface="Courier New" panose="02070309020205020404" pitchFamily="49" charset="0"/>
              </a:rPr>
              <a:t>public </a:t>
            </a:r>
            <a:r>
              <a:rPr lang="en-US" sz="1100" dirty="0" err="1">
                <a:latin typeface="Courier New" panose="02070309020205020404" pitchFamily="49" charset="0"/>
              </a:rPr>
              <a:t>int</a:t>
            </a:r>
            <a:r>
              <a:rPr lang="en-US" sz="1100" dirty="0">
                <a:latin typeface="Courier New" panose="02070309020205020404" pitchFamily="49" charset="0"/>
              </a:rPr>
              <a:t> Cost; </a:t>
            </a:r>
          </a:p>
          <a:p>
            <a:pPr>
              <a:spcBef>
                <a:spcPct val="0"/>
              </a:spcBef>
              <a:buClrTx/>
              <a:buSzTx/>
              <a:buFontTx/>
              <a:buNone/>
              <a:defRPr/>
            </a:pPr>
            <a:r>
              <a:rPr lang="en-US" sz="1100" dirty="0">
                <a:latin typeface="Courier New" panose="02070309020205020404" pitchFamily="49" charset="0"/>
              </a:rPr>
              <a:t>}</a:t>
            </a:r>
          </a:p>
          <a:p>
            <a:pPr>
              <a:spcBef>
                <a:spcPct val="0"/>
              </a:spcBef>
              <a:buClrTx/>
              <a:buSzTx/>
              <a:buFontTx/>
              <a:buNone/>
              <a:defRPr/>
            </a:pPr>
            <a:r>
              <a:rPr lang="en-US" sz="1100" dirty="0">
                <a:latin typeface="Courier New" panose="02070309020205020404" pitchFamily="49" charset="0"/>
              </a:rPr>
              <a:t>class Goods </a:t>
            </a:r>
          </a:p>
          <a:p>
            <a:pPr>
              <a:spcBef>
                <a:spcPct val="0"/>
              </a:spcBef>
              <a:buClrTx/>
              <a:buSzTx/>
              <a:buFontTx/>
              <a:buNone/>
              <a:defRPr/>
            </a:pPr>
            <a:r>
              <a:rPr lang="en-US" sz="1100" dirty="0">
                <a:latin typeface="Courier New" panose="02070309020205020404" pitchFamily="49" charset="0"/>
              </a:rPr>
              <a:t>{ </a:t>
            </a:r>
          </a:p>
          <a:p>
            <a:pPr indent="342900">
              <a:spcBef>
                <a:spcPct val="0"/>
              </a:spcBef>
              <a:buClrTx/>
              <a:buSzTx/>
              <a:buNone/>
              <a:defRPr/>
            </a:pPr>
            <a:r>
              <a:rPr lang="en-US" sz="1100" dirty="0">
                <a:latin typeface="Courier New" panose="02070309020205020404" pitchFamily="49" charset="0"/>
              </a:rPr>
              <a:t>static void Main(string [] </a:t>
            </a:r>
            <a:r>
              <a:rPr lang="en-US" sz="1100" dirty="0" err="1">
                <a:latin typeface="Courier New" panose="02070309020205020404" pitchFamily="49" charset="0"/>
              </a:rPr>
              <a:t>args</a:t>
            </a:r>
            <a:r>
              <a:rPr lang="en-US" sz="1100" dirty="0">
                <a:latin typeface="Courier New" panose="02070309020205020404" pitchFamily="49" charset="0"/>
              </a:rPr>
              <a:t>) </a:t>
            </a:r>
          </a:p>
          <a:p>
            <a:pPr indent="342900">
              <a:spcBef>
                <a:spcPct val="0"/>
              </a:spcBef>
              <a:buClrTx/>
              <a:buSzTx/>
              <a:buNone/>
              <a:defRPr/>
            </a:pPr>
            <a:r>
              <a:rPr lang="en-US" sz="1100" dirty="0">
                <a:latin typeface="Courier New" panose="02070309020205020404" pitchFamily="49" charset="0"/>
              </a:rPr>
              <a:t>{ </a:t>
            </a:r>
          </a:p>
          <a:p>
            <a:pPr indent="685800">
              <a:spcBef>
                <a:spcPct val="0"/>
              </a:spcBef>
              <a:buClrTx/>
              <a:buSzTx/>
              <a:buNone/>
              <a:defRPr/>
            </a:pPr>
            <a:r>
              <a:rPr lang="en-US" sz="1100" dirty="0">
                <a:latin typeface="Courier New" panose="02070309020205020404" pitchFamily="49" charset="0"/>
              </a:rPr>
              <a:t>Product </a:t>
            </a:r>
            <a:r>
              <a:rPr lang="en-US" sz="1100" dirty="0" err="1">
                <a:latin typeface="Courier New" panose="02070309020205020404" pitchFamily="49" charset="0"/>
              </a:rPr>
              <a:t>objProduct</a:t>
            </a:r>
            <a:r>
              <a:rPr lang="en-US" sz="1100" dirty="0">
                <a:latin typeface="Courier New" panose="02070309020205020404" pitchFamily="49" charset="0"/>
              </a:rPr>
              <a:t> = new Product(); </a:t>
            </a:r>
          </a:p>
          <a:p>
            <a:pPr indent="685800">
              <a:spcBef>
                <a:spcPct val="0"/>
              </a:spcBef>
              <a:buClrTx/>
              <a:buSzTx/>
              <a:buNone/>
              <a:defRPr/>
            </a:pPr>
            <a:r>
              <a:rPr lang="en-US" sz="1100" dirty="0" err="1">
                <a:latin typeface="Courier New" panose="02070309020205020404" pitchFamily="49" charset="0"/>
              </a:rPr>
              <a:t>objProduct.Quantity</a:t>
            </a:r>
            <a:r>
              <a:rPr lang="en-US" sz="1100" dirty="0">
                <a:latin typeface="Courier New" panose="02070309020205020404" pitchFamily="49" charset="0"/>
              </a:rPr>
              <a:t> = 50; </a:t>
            </a:r>
          </a:p>
          <a:p>
            <a:pPr indent="685800">
              <a:spcBef>
                <a:spcPct val="0"/>
              </a:spcBef>
              <a:buClrTx/>
              <a:buSzTx/>
              <a:buNone/>
              <a:defRPr/>
            </a:pPr>
            <a:r>
              <a:rPr lang="en-US" sz="1100" dirty="0" err="1">
                <a:latin typeface="Courier New" panose="02070309020205020404" pitchFamily="49" charset="0"/>
              </a:rPr>
              <a:t>objProduct.Cost</a:t>
            </a:r>
            <a:r>
              <a:rPr lang="en-US" sz="1100" dirty="0">
                <a:latin typeface="Courier New" panose="02070309020205020404" pitchFamily="49" charset="0"/>
              </a:rPr>
              <a:t> = 75; </a:t>
            </a:r>
          </a:p>
          <a:p>
            <a:pPr indent="68580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(“Quantity of the Product: “ + </a:t>
            </a:r>
            <a:r>
              <a:rPr lang="en-US" sz="1100" dirty="0" err="1">
                <a:latin typeface="Courier New" panose="02070309020205020404" pitchFamily="49" charset="0"/>
              </a:rPr>
              <a:t>objProduct</a:t>
            </a:r>
            <a:r>
              <a:rPr lang="en-US" sz="1100" dirty="0">
                <a:latin typeface="Courier New" panose="02070309020205020404" pitchFamily="49" charset="0"/>
              </a:rPr>
              <a:t>. Quantity);</a:t>
            </a:r>
          </a:p>
          <a:p>
            <a:pPr indent="685800">
              <a:spcBef>
                <a:spcPct val="0"/>
              </a:spcBef>
              <a:buClrTx/>
              <a:buSzTx/>
              <a:buNone/>
              <a:defRPr/>
            </a:pPr>
            <a:r>
              <a:rPr lang="en-US" sz="1100" dirty="0" err="1">
                <a:latin typeface="Courier New" panose="02070309020205020404" pitchFamily="49" charset="0"/>
              </a:rPr>
              <a:t>Console.WriteLine</a:t>
            </a:r>
            <a:r>
              <a:rPr lang="en-US" sz="1100" dirty="0">
                <a:latin typeface="Courier New" panose="02070309020205020404" pitchFamily="49" charset="0"/>
              </a:rPr>
              <a:t>(“Cost of the Product: “ + </a:t>
            </a:r>
            <a:r>
              <a:rPr lang="en-US" sz="1100" dirty="0" err="1">
                <a:latin typeface="Courier New" panose="02070309020205020404" pitchFamily="49" charset="0"/>
              </a:rPr>
              <a:t>objProduct.Cost</a:t>
            </a:r>
            <a:r>
              <a:rPr lang="en-US" sz="1100" dirty="0">
                <a:latin typeface="Courier New" panose="02070309020205020404" pitchFamily="49" charset="0"/>
              </a:rPr>
              <a:t>); </a:t>
            </a:r>
          </a:p>
          <a:p>
            <a:pPr indent="342900">
              <a:spcBef>
                <a:spcPct val="0"/>
              </a:spcBef>
              <a:buClrTx/>
              <a:buSzTx/>
              <a:buNone/>
              <a:defRPr/>
            </a:pPr>
            <a:r>
              <a:rPr lang="en-US" sz="1100" dirty="0">
                <a:latin typeface="Courier New" panose="02070309020205020404" pitchFamily="49" charset="0"/>
              </a:rPr>
              <a:t>} </a:t>
            </a:r>
          </a:p>
          <a:p>
            <a:pPr>
              <a:spcBef>
                <a:spcPct val="0"/>
              </a:spcBef>
              <a:buClrTx/>
              <a:buSzTx/>
              <a:buFontTx/>
              <a:buNone/>
              <a:defRPr/>
            </a:pPr>
            <a:r>
              <a:rPr lang="en-US" sz="1100" dirty="0">
                <a:latin typeface="Courier New" panose="02070309020205020404" pitchFamily="49" charset="0"/>
              </a:rPr>
              <a:t>}</a:t>
            </a:r>
          </a:p>
          <a:p>
            <a:pPr>
              <a:spcBef>
                <a:spcPct val="0"/>
              </a:spcBef>
              <a:buClrTx/>
              <a:buSzTx/>
              <a:buFontTx/>
              <a:buNone/>
              <a:defRPr/>
            </a:pPr>
            <a:r>
              <a:rPr lang="en-US" sz="1100" dirty="0">
                <a:latin typeface="Courier New" panose="02070309020205020404" pitchFamily="49" charset="0"/>
              </a:rPr>
              <a:t>class Pen : Product </a:t>
            </a:r>
          </a:p>
          <a:p>
            <a:pPr>
              <a:spcBef>
                <a:spcPct val="0"/>
              </a:spcBef>
              <a:buClrTx/>
              <a:buSzTx/>
              <a:buFontTx/>
              <a:buNone/>
              <a:defRPr/>
            </a:pPr>
            <a:r>
              <a:rPr lang="en-US" sz="1100" dirty="0">
                <a:latin typeface="Courier New" panose="02070309020205020404" pitchFamily="49" charset="0"/>
              </a:rPr>
              <a:t>{</a:t>
            </a:r>
          </a:p>
          <a:p>
            <a:pPr>
              <a:spcBef>
                <a:spcPct val="0"/>
              </a:spcBef>
              <a:buClrTx/>
              <a:buSzTx/>
              <a:buFontTx/>
              <a:buNone/>
              <a:defRPr/>
            </a:pPr>
            <a:r>
              <a:rPr lang="en-US" sz="1100" dirty="0">
                <a:latin typeface="Courier New" panose="02070309020205020404" pitchFamily="49" charset="0"/>
              </a:rPr>
              <a:t>} 	</a:t>
            </a:r>
          </a:p>
          <a:p>
            <a:pPr>
              <a:spcBef>
                <a:spcPct val="0"/>
              </a:spcBef>
              <a:buClrTx/>
              <a:buSzTx/>
              <a:buFontTx/>
              <a:buNone/>
              <a:defRPr/>
            </a:pPr>
            <a:r>
              <a:rPr lang="en-US" sz="1100" dirty="0">
                <a:latin typeface="Courier New" panose="02070309020205020404" pitchFamily="49" charset="0"/>
              </a:rPr>
              <a:t> 	</a:t>
            </a:r>
          </a:p>
          <a:p>
            <a:pPr eaLnBrk="1" hangingPunct="1">
              <a:lnSpc>
                <a:spcPct val="70000"/>
              </a:lnSpc>
              <a:spcBef>
                <a:spcPct val="50000"/>
              </a:spcBef>
              <a:buClrTx/>
              <a:buSzTx/>
              <a:buFontTx/>
              <a:buNone/>
              <a:defRPr/>
            </a:pPr>
            <a:endParaRPr lang="en-GB" sz="1100" dirty="0">
              <a:latin typeface="Courier New" panose="02070309020205020404" pitchFamily="49" charset="0"/>
            </a:endParaRPr>
          </a:p>
          <a:p>
            <a:pPr eaLnBrk="1" hangingPunct="1">
              <a:lnSpc>
                <a:spcPct val="70000"/>
              </a:lnSpc>
              <a:spcBef>
                <a:spcPct val="50000"/>
              </a:spcBef>
              <a:buClrTx/>
              <a:buSzTx/>
              <a:buFontTx/>
              <a:buNone/>
              <a:defRPr/>
            </a:pPr>
            <a:endParaRPr lang="en-GB" sz="1100" dirty="0">
              <a:latin typeface="Courier New" panose="02070309020205020404" pitchFamily="49" charset="0"/>
            </a:endParaRPr>
          </a:p>
          <a:p>
            <a:pPr eaLnBrk="1" hangingPunct="1">
              <a:lnSpc>
                <a:spcPct val="70000"/>
              </a:lnSpc>
              <a:spcBef>
                <a:spcPct val="50000"/>
              </a:spcBef>
              <a:buClrTx/>
              <a:buSzTx/>
              <a:buFontTx/>
              <a:buNone/>
              <a:defRPr/>
            </a:pPr>
            <a:endParaRPr lang="en-GB" sz="1100" dirty="0">
              <a:latin typeface="Courier New" panose="02070309020205020404" pitchFamily="49" charset="0"/>
            </a:endParaRPr>
          </a:p>
        </p:txBody>
      </p:sp>
      <p:sp>
        <p:nvSpPr>
          <p:cNvPr id="70665" name="Text Box 4"/>
          <p:cNvSpPr txBox="1">
            <a:spLocks noChangeArrowheads="1"/>
          </p:cNvSpPr>
          <p:nvPr/>
        </p:nvSpPr>
        <p:spPr bwMode="auto">
          <a:xfrm>
            <a:off x="2209800" y="1371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736449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smtClean="0">
                <a:latin typeface="Calibri" panose="020F0502020204030204" pitchFamily="34" charset="0"/>
              </a:rPr>
              <a:t> Sealed Classes 3-3</a:t>
            </a:r>
            <a:endParaRPr lang="en-GB" altLang="en-US" smtClean="0">
              <a:latin typeface="Arial" panose="020B0604020202020204" pitchFamily="34" charset="0"/>
            </a:endParaRPr>
          </a:p>
        </p:txBody>
      </p:sp>
      <p:sp>
        <p:nvSpPr>
          <p:cNvPr id="72711" name="Content Placeholder 9"/>
          <p:cNvSpPr>
            <a:spLocks noGrp="1"/>
          </p:cNvSpPr>
          <p:nvPr>
            <p:ph type="body" idx="1"/>
          </p:nvPr>
        </p:nvSpPr>
        <p:spPr/>
        <p:txBody>
          <a:bodyPr/>
          <a:lstStyle/>
          <a:p>
            <a:r>
              <a:rPr lang="en-US" altLang="en-US" sz="2400">
                <a:latin typeface="Calibri" panose="020F0502020204030204" pitchFamily="34" charset="0"/>
                <a:cs typeface="Courier New" panose="02070309020205020404" pitchFamily="49" charset="0"/>
              </a:rPr>
              <a:t>The class </a:t>
            </a:r>
            <a:r>
              <a:rPr lang="en-US" altLang="en-US" sz="2400" b="1">
                <a:latin typeface="Courier New" panose="02070309020205020404" pitchFamily="49" charset="0"/>
                <a:cs typeface="Courier New" panose="02070309020205020404" pitchFamily="49" charset="0"/>
              </a:rPr>
              <a:t>Pen</a:t>
            </a:r>
            <a:r>
              <a:rPr lang="en-US" altLang="en-US" sz="2400">
                <a:latin typeface="Calibri" panose="020F0502020204030204" pitchFamily="34" charset="0"/>
              </a:rPr>
              <a:t> tries to inherit the sealed class </a:t>
            </a:r>
            <a:r>
              <a:rPr lang="en-US" altLang="en-US" sz="2400" b="1">
                <a:latin typeface="Courier New" panose="02070309020205020404" pitchFamily="49" charset="0"/>
                <a:cs typeface="Courier New" panose="02070309020205020404" pitchFamily="49" charset="0"/>
              </a:rPr>
              <a:t>Product</a:t>
            </a:r>
            <a:r>
              <a:rPr lang="en-US" altLang="en-US" sz="2400">
                <a:latin typeface="Calibri" panose="020F0502020204030204" pitchFamily="34" charset="0"/>
              </a:rPr>
              <a:t>, the C# compiler generates an error, as shown in the following figure:</a:t>
            </a:r>
            <a:endParaRPr lang="en-US" altLang="en-US" sz="2400">
              <a:latin typeface="Arial" panose="020B0604020202020204" pitchFamily="34" charset="0"/>
            </a:endParaRPr>
          </a:p>
        </p:txBody>
      </p:sp>
      <p:sp>
        <p:nvSpPr>
          <p:cNvPr id="72707"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BE70F4E0-6B13-432C-89E6-CF9E8DA0A9C3}" type="slidenum">
              <a:rPr lang="en-IN" altLang="en-US" sz="1200">
                <a:solidFill>
                  <a:schemeClr val="bg1"/>
                </a:solidFill>
                <a:latin typeface="Calibri" panose="020F0502020204030204" pitchFamily="34" charset="0"/>
              </a:rPr>
              <a:pPr>
                <a:spcBef>
                  <a:spcPct val="0"/>
                </a:spcBef>
                <a:buClrTx/>
                <a:buSzTx/>
                <a:buFontTx/>
                <a:buNone/>
              </a:pPr>
              <a:t>41</a:t>
            </a:fld>
            <a:endParaRPr lang="en-IN" altLang="en-US" sz="1200">
              <a:solidFill>
                <a:schemeClr val="bg1"/>
              </a:solidFill>
              <a:latin typeface="Calibri" panose="020F0502020204030204" pitchFamily="34" charset="0"/>
            </a:endParaRPr>
          </a:p>
        </p:txBody>
      </p:sp>
      <p:pic>
        <p:nvPicPr>
          <p:cNvPr id="72708" name="Picture 4"/>
          <p:cNvPicPr>
            <a:picLocks noChangeAspect="1" noChangeArrowheads="1"/>
          </p:cNvPicPr>
          <p:nvPr/>
        </p:nvPicPr>
        <p:blipFill>
          <a:blip r:embed="rId3">
            <a:extLst>
              <a:ext uri="{28A0092B-C50C-407E-A947-70E740481C1C}">
                <a14:useLocalDpi xmlns:a14="http://schemas.microsoft.com/office/drawing/2010/main" val="0"/>
              </a:ext>
            </a:extLst>
          </a:blip>
          <a:srcRect t="69908" r="8484"/>
          <a:stretch>
            <a:fillRect/>
          </a:stretch>
        </p:blipFill>
        <p:spPr bwMode="auto">
          <a:xfrm>
            <a:off x="2132014" y="1752601"/>
            <a:ext cx="8154987" cy="163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2709" name="Content Placeholder 2"/>
          <p:cNvSpPr txBox="1">
            <a:spLocks/>
          </p:cNvSpPr>
          <p:nvPr/>
        </p:nvSpPr>
        <p:spPr bwMode="auto">
          <a:xfrm>
            <a:off x="1752600" y="758826"/>
            <a:ext cx="86106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endParaRPr lang="en-US" altLang="en-US" sz="2400">
              <a:latin typeface="Calibri" panose="020F0502020204030204" pitchFamily="34" charset="0"/>
            </a:endParaRPr>
          </a:p>
          <a:p>
            <a:endParaRPr lang="en-US" altLang="en-US" sz="2400">
              <a:latin typeface="Calibri" panose="020F0502020204030204" pitchFamily="34" charset="0"/>
            </a:endParaRPr>
          </a:p>
          <a:p>
            <a:pPr>
              <a:lnSpc>
                <a:spcPct val="90000"/>
              </a:lnSpc>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72710" name="Content Placeholder 2"/>
          <p:cNvSpPr txBox="1">
            <a:spLocks/>
          </p:cNvSpPr>
          <p:nvPr/>
        </p:nvSpPr>
        <p:spPr bwMode="auto">
          <a:xfrm>
            <a:off x="1752600" y="758826"/>
            <a:ext cx="86106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nSpc>
                <a:spcPct val="90000"/>
              </a:lnSpc>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Tree>
    <p:extLst>
      <p:ext uri="{BB962C8B-B14F-4D97-AF65-F5344CB8AC3E}">
        <p14:creationId xmlns:p14="http://schemas.microsoft.com/office/powerpoint/2010/main" val="39352029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latin typeface="Calibri" panose="020F0502020204030204" pitchFamily="34" charset="0"/>
              </a:rPr>
              <a:t>Purpose of Sealed Classes</a:t>
            </a:r>
            <a:endParaRPr lang="en-GB" altLang="en-US" smtClean="0">
              <a:latin typeface="Calibri" panose="020F0502020204030204" pitchFamily="34" charset="0"/>
            </a:endParaRPr>
          </a:p>
        </p:txBody>
      </p:sp>
      <p:sp>
        <p:nvSpPr>
          <p:cNvPr id="74755" name="Content Placeholder 2"/>
          <p:cNvSpPr>
            <a:spLocks noGrp="1"/>
          </p:cNvSpPr>
          <p:nvPr>
            <p:ph type="body" idx="1"/>
          </p:nvPr>
        </p:nvSpPr>
        <p:spPr/>
        <p:txBody>
          <a:bodyPr/>
          <a:lstStyle/>
          <a:p>
            <a:r>
              <a:rPr lang="en-US" altLang="en-US" sz="2400">
                <a:latin typeface="Calibri" panose="020F0502020204030204" pitchFamily="34" charset="0"/>
              </a:rPr>
              <a:t>Consider a class named </a:t>
            </a:r>
            <a:r>
              <a:rPr lang="en-US" altLang="en-US" sz="2400" b="1">
                <a:latin typeface="Courier New" panose="02070309020205020404" pitchFamily="49" charset="0"/>
                <a:cs typeface="Courier New" panose="02070309020205020404" pitchFamily="49" charset="0"/>
              </a:rPr>
              <a:t>SystemInformation</a:t>
            </a:r>
            <a:r>
              <a:rPr lang="en-US" altLang="en-US" sz="2400">
                <a:latin typeface="Calibri" panose="020F0502020204030204" pitchFamily="34" charset="0"/>
              </a:rPr>
              <a:t> that consists of critical methods that affect the working of the operating system. </a:t>
            </a:r>
          </a:p>
          <a:p>
            <a:endParaRPr lang="en-US" altLang="en-US" sz="2400">
              <a:latin typeface="Calibri" panose="020F0502020204030204" pitchFamily="34" charset="0"/>
            </a:endParaRPr>
          </a:p>
          <a:p>
            <a:r>
              <a:rPr lang="en-US" altLang="en-US" sz="2400">
                <a:latin typeface="Calibri" panose="020F0502020204030204" pitchFamily="34" charset="0"/>
              </a:rPr>
              <a:t>You might not want any third party to inherit the class </a:t>
            </a:r>
            <a:r>
              <a:rPr lang="en-US" altLang="en-US" sz="2400" b="1">
                <a:latin typeface="Courier New" panose="02070309020205020404" pitchFamily="49" charset="0"/>
                <a:cs typeface="Courier New" panose="02070309020205020404" pitchFamily="49" charset="0"/>
              </a:rPr>
              <a:t>SystemInformation</a:t>
            </a:r>
            <a:r>
              <a:rPr lang="en-US" altLang="en-US" sz="2400">
                <a:latin typeface="Calibri" panose="020F0502020204030204" pitchFamily="34" charset="0"/>
              </a:rPr>
              <a:t> and override its methods, thus, causing security and copyright issues. </a:t>
            </a:r>
          </a:p>
          <a:p>
            <a:endParaRPr lang="en-US" altLang="en-US" sz="2400">
              <a:latin typeface="Calibri" panose="020F0502020204030204" pitchFamily="34" charset="0"/>
            </a:endParaRPr>
          </a:p>
          <a:p>
            <a:r>
              <a:rPr lang="en-US" altLang="en-US" sz="2400">
                <a:latin typeface="Calibri" panose="020F0502020204030204" pitchFamily="34" charset="0"/>
              </a:rPr>
              <a:t>Here, you can declare the </a:t>
            </a:r>
            <a:r>
              <a:rPr lang="en-US" altLang="en-US" sz="2400" b="1">
                <a:latin typeface="Courier New" panose="02070309020205020404" pitchFamily="49" charset="0"/>
                <a:cs typeface="Courier New" panose="02070309020205020404" pitchFamily="49" charset="0"/>
              </a:rPr>
              <a:t>SystemInformation</a:t>
            </a:r>
            <a:r>
              <a:rPr lang="en-US" altLang="en-US" sz="2400">
                <a:latin typeface="Calibri" panose="020F0502020204030204" pitchFamily="34" charset="0"/>
              </a:rPr>
              <a:t> class as sealed to prevent any change in its variables and methods.</a:t>
            </a:r>
            <a:endParaRPr lang="en-GB" altLang="en-US" sz="2400">
              <a:latin typeface="Calibri" panose="020F0502020204030204" pitchFamily="34" charset="0"/>
            </a:endParaRPr>
          </a:p>
          <a:p>
            <a:endParaRPr lang="en-GB" altLang="en-US" sz="2400">
              <a:latin typeface="Arial" panose="020B0604020202020204" pitchFamily="34" charset="0"/>
            </a:endParaRPr>
          </a:p>
        </p:txBody>
      </p:sp>
      <p:sp>
        <p:nvSpPr>
          <p:cNvPr id="74756"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0493CE6F-E34A-4A3C-B66E-02C400DB510F}" type="slidenum">
              <a:rPr lang="en-IN" altLang="en-US" sz="1200">
                <a:solidFill>
                  <a:schemeClr val="bg1"/>
                </a:solidFill>
                <a:latin typeface="Calibri" panose="020F0502020204030204" pitchFamily="34" charset="0"/>
              </a:rPr>
              <a:pPr>
                <a:spcBef>
                  <a:spcPct val="0"/>
                </a:spcBef>
                <a:buClrTx/>
                <a:buSzTx/>
                <a:buFontTx/>
                <a:buNone/>
              </a:pPr>
              <a:t>42</a:t>
            </a:fld>
            <a:endParaRPr lang="en-IN"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2885969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Guidelines</a:t>
            </a:r>
            <a:r>
              <a:rPr lang="en-GB" altLang="en-US" smtClean="0">
                <a:latin typeface="Calibri" panose="020F0502020204030204" pitchFamily="34" charset="0"/>
              </a:rPr>
              <a:t/>
            </a:r>
            <a:br>
              <a:rPr lang="en-GB" altLang="en-US" smtClean="0">
                <a:latin typeface="Calibri" panose="020F0502020204030204" pitchFamily="34" charset="0"/>
              </a:rPr>
            </a:br>
            <a:endParaRPr lang="en-GB" altLang="en-US" smtClean="0">
              <a:latin typeface="Calibri" panose="020F0502020204030204" pitchFamily="34" charset="0"/>
            </a:endParaRPr>
          </a:p>
        </p:txBody>
      </p:sp>
      <p:sp>
        <p:nvSpPr>
          <p:cNvPr id="75779" name="Content Placeholder 2"/>
          <p:cNvSpPr>
            <a:spLocks noGrp="1"/>
          </p:cNvSpPr>
          <p:nvPr>
            <p:ph type="body" idx="1"/>
          </p:nvPr>
        </p:nvSpPr>
        <p:spPr/>
        <p:txBody>
          <a:bodyPr/>
          <a:lstStyle/>
          <a:p>
            <a:r>
              <a:rPr lang="en-US" altLang="en-US" sz="2400">
                <a:latin typeface="Calibri" panose="020F0502020204030204" pitchFamily="34" charset="0"/>
              </a:rPr>
              <a:t>Sealed classes are restricted classes that cannot be inherited where the list depicts the conditions in which a class can be marked as sealed:</a:t>
            </a:r>
            <a:endParaRPr lang="en-GB" altLang="en-US" sz="2400">
              <a:latin typeface="Calibri" panose="020F0502020204030204" pitchFamily="34" charset="0"/>
            </a:endParaRPr>
          </a:p>
          <a:p>
            <a:pPr lvl="1"/>
            <a:r>
              <a:rPr lang="en-US" altLang="en-US" sz="2000">
                <a:latin typeface="Calibri" panose="020F0502020204030204" pitchFamily="34" charset="0"/>
              </a:rPr>
              <a:t>If overriding the methods of a class might result in unexpected functioning of the class.</a:t>
            </a:r>
            <a:endParaRPr lang="en-GB" altLang="en-US" sz="2000">
              <a:latin typeface="Calibri" panose="020F0502020204030204" pitchFamily="34" charset="0"/>
            </a:endParaRPr>
          </a:p>
          <a:p>
            <a:pPr lvl="1"/>
            <a:r>
              <a:rPr lang="en-US" altLang="en-US" sz="2000">
                <a:latin typeface="Calibri" panose="020F0502020204030204" pitchFamily="34" charset="0"/>
              </a:rPr>
              <a:t>When you want to prevent any third party from modifying your class.</a:t>
            </a:r>
            <a:endParaRPr lang="en-GB" altLang="en-US" sz="2000">
              <a:latin typeface="Calibri" panose="020F0502020204030204" pitchFamily="34" charset="0"/>
            </a:endParaRPr>
          </a:p>
          <a:p>
            <a:endParaRPr lang="en-GB" altLang="en-US" sz="2400">
              <a:latin typeface="Calibri" panose="020F0502020204030204" pitchFamily="34" charset="0"/>
            </a:endParaRPr>
          </a:p>
          <a:p>
            <a:endParaRPr lang="en-GB" altLang="en-US" sz="2400">
              <a:latin typeface="Arial" panose="020B0604020202020204" pitchFamily="34" charset="0"/>
            </a:endParaRPr>
          </a:p>
        </p:txBody>
      </p:sp>
      <p:sp>
        <p:nvSpPr>
          <p:cNvPr id="75780"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DA2EACED-0C7F-4845-B074-A7F62649B6D1}" type="slidenum">
              <a:rPr lang="en-IN" altLang="en-US" sz="1200">
                <a:solidFill>
                  <a:schemeClr val="bg1"/>
                </a:solidFill>
                <a:latin typeface="Calibri" panose="020F0502020204030204" pitchFamily="34" charset="0"/>
              </a:rPr>
              <a:pPr>
                <a:spcBef>
                  <a:spcPct val="0"/>
                </a:spcBef>
                <a:buClrTx/>
                <a:buSzTx/>
                <a:buFontTx/>
                <a:buNone/>
              </a:pPr>
              <a:t>43</a:t>
            </a:fld>
            <a:endParaRPr lang="en-IN"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2765048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Sealed Methods 1-3 </a:t>
            </a:r>
            <a:r>
              <a:rPr lang="en-GB" altLang="en-US" smtClean="0">
                <a:latin typeface="Calibri" panose="020F0502020204030204" pitchFamily="34" charset="0"/>
              </a:rPr>
              <a:t/>
            </a:r>
            <a:br>
              <a:rPr lang="en-GB" altLang="en-US" smtClean="0">
                <a:latin typeface="Calibri" panose="020F0502020204030204" pitchFamily="34" charset="0"/>
              </a:rPr>
            </a:br>
            <a:endParaRPr lang="en-GB" altLang="en-US" smtClean="0">
              <a:latin typeface="Calibri" panose="020F0502020204030204" pitchFamily="34" charset="0"/>
            </a:endParaRPr>
          </a:p>
        </p:txBody>
      </p:sp>
      <p:sp>
        <p:nvSpPr>
          <p:cNvPr id="75779" name="Content Placeholder 2"/>
          <p:cNvSpPr>
            <a:spLocks noGrp="1"/>
          </p:cNvSpPr>
          <p:nvPr>
            <p:ph type="body" idx="1"/>
          </p:nvPr>
        </p:nvSpPr>
        <p:spPr/>
        <p:txBody>
          <a:bodyPr/>
          <a:lstStyle/>
          <a:p>
            <a:pPr>
              <a:defRPr/>
            </a:pPr>
            <a:r>
              <a:rPr lang="en-US" sz="1600" dirty="0">
                <a:latin typeface="Calibri" panose="020F0502020204030204" pitchFamily="34" charset="0"/>
              </a:rPr>
              <a:t>A sealed class cannot be inherited by any other class.</a:t>
            </a: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endParaRPr lang="en-US" sz="1600" dirty="0">
              <a:latin typeface="Calibri" panose="020F0502020204030204" pitchFamily="34" charset="0"/>
            </a:endParaRPr>
          </a:p>
          <a:p>
            <a:pPr>
              <a:defRPr/>
            </a:pPr>
            <a:r>
              <a:rPr lang="en-US" sz="1600" dirty="0">
                <a:latin typeface="Calibri" panose="020F0502020204030204" pitchFamily="34" charset="0"/>
              </a:rPr>
              <a:t>The following syntax is used to declare an overridden method as sealed:</a:t>
            </a:r>
            <a:endParaRPr lang="en-GB" sz="1600" dirty="0">
              <a:latin typeface="Calibri" panose="020F0502020204030204" pitchFamily="34" charset="0"/>
            </a:endParaRPr>
          </a:p>
          <a:p>
            <a:pPr>
              <a:defRPr/>
            </a:pPr>
            <a:endParaRPr lang="en-US" sz="1800" dirty="0">
              <a:latin typeface="Calibri" panose="020F0502020204030204" pitchFamily="34" charset="0"/>
            </a:endParaRPr>
          </a:p>
          <a:p>
            <a:pPr>
              <a:buFont typeface="Wingdings" panose="05000000000000000000" pitchFamily="2" charset="2"/>
              <a:buNone/>
              <a:defRPr/>
            </a:pPr>
            <a:r>
              <a:rPr lang="en-US" sz="1800" dirty="0">
                <a:latin typeface="Calibri" panose="020F0502020204030204" pitchFamily="34" charset="0"/>
              </a:rPr>
              <a:t> </a:t>
            </a:r>
            <a:endParaRPr lang="en-GB" sz="1400" dirty="0">
              <a:latin typeface="Courier New" panose="02070309020205020404" pitchFamily="49" charset="0"/>
              <a:cs typeface="Courier New" panose="02070309020205020404" pitchFamily="49" charset="0"/>
            </a:endParaRPr>
          </a:p>
          <a:p>
            <a:pPr>
              <a:buFont typeface="Wingdings" panose="05000000000000000000" pitchFamily="2" charset="2"/>
              <a:buNone/>
              <a:defRPr/>
            </a:pPr>
            <a:endParaRPr lang="en-US" sz="1600" dirty="0">
              <a:latin typeface="Calibri" panose="020F0502020204030204" pitchFamily="34" charset="0"/>
            </a:endParaRPr>
          </a:p>
          <a:p>
            <a:pPr indent="0">
              <a:buNone/>
              <a:defRPr/>
            </a:pPr>
            <a:r>
              <a:rPr lang="en-US" sz="1600" dirty="0">
                <a:latin typeface="Calibri" panose="020F0502020204030204" pitchFamily="34" charset="0"/>
              </a:rPr>
              <a:t>where,</a:t>
            </a:r>
            <a:endParaRPr lang="en-GB" sz="1600" dirty="0">
              <a:latin typeface="Calibri" panose="020F0502020204030204" pitchFamily="34" charset="0"/>
            </a:endParaRPr>
          </a:p>
          <a:p>
            <a:pPr lvl="1">
              <a:defRPr/>
            </a:pPr>
            <a:r>
              <a:rPr lang="en-US" sz="1400" dirty="0" err="1">
                <a:latin typeface="Courier New" panose="02070309020205020404" pitchFamily="49" charset="0"/>
                <a:cs typeface="Courier New" panose="02070309020205020404" pitchFamily="49" charset="0"/>
              </a:rPr>
              <a:t>return_type</a:t>
            </a:r>
            <a:r>
              <a:rPr lang="en-US" sz="2000" dirty="0">
                <a:latin typeface="Calibri" panose="020F0502020204030204" pitchFamily="34" charset="0"/>
              </a:rPr>
              <a:t>: </a:t>
            </a:r>
            <a:r>
              <a:rPr lang="en-US" sz="1800" dirty="0">
                <a:latin typeface="Calibri" panose="020F0502020204030204" pitchFamily="34" charset="0"/>
              </a:rPr>
              <a:t>Specifies the data type of value returned by the method.</a:t>
            </a:r>
            <a:endParaRPr lang="en-GB" sz="1800" dirty="0">
              <a:latin typeface="Calibri" panose="020F0502020204030204" pitchFamily="34" charset="0"/>
            </a:endParaRPr>
          </a:p>
          <a:p>
            <a:pPr lvl="1">
              <a:defRPr/>
            </a:pPr>
            <a:r>
              <a:rPr lang="en-US" sz="1400" dirty="0" err="1">
                <a:latin typeface="Courier New" panose="02070309020205020404" pitchFamily="49" charset="0"/>
                <a:cs typeface="Courier New" panose="02070309020205020404" pitchFamily="49" charset="0"/>
              </a:rPr>
              <a:t>MethodName</a:t>
            </a:r>
            <a:r>
              <a:rPr lang="en-US" sz="2000" dirty="0">
                <a:latin typeface="Calibri" panose="020F0502020204030204" pitchFamily="34" charset="0"/>
              </a:rPr>
              <a:t>: </a:t>
            </a:r>
            <a:r>
              <a:rPr lang="en-US" sz="1800" dirty="0">
                <a:latin typeface="Calibri" panose="020F0502020204030204" pitchFamily="34" charset="0"/>
              </a:rPr>
              <a:t>Specifies the name of the overridden method. </a:t>
            </a:r>
            <a:endParaRPr lang="en-GB" sz="1800" dirty="0">
              <a:latin typeface="Calibri" panose="020F0502020204030204" pitchFamily="34" charset="0"/>
            </a:endParaRPr>
          </a:p>
          <a:p>
            <a:pPr>
              <a:defRPr/>
            </a:pPr>
            <a:endParaRPr lang="en-US" sz="1800" dirty="0">
              <a:latin typeface="Calibri" panose="020F0502020204030204" pitchFamily="34" charset="0"/>
            </a:endParaRPr>
          </a:p>
          <a:p>
            <a:pPr>
              <a:defRPr/>
            </a:pPr>
            <a:endParaRPr lang="en-GB" sz="2400" dirty="0">
              <a:latin typeface="Calibri" panose="020F0502020204030204" pitchFamily="34" charset="0"/>
            </a:endParaRPr>
          </a:p>
          <a:p>
            <a:pPr>
              <a:buFont typeface="Wingdings" panose="05000000000000000000" pitchFamily="2" charset="2"/>
              <a:buNone/>
              <a:defRPr/>
            </a:pPr>
            <a:r>
              <a:rPr lang="en-US" sz="2400" dirty="0">
                <a:latin typeface="Calibri" panose="020F0502020204030204" pitchFamily="34" charset="0"/>
              </a:rPr>
              <a:t> </a:t>
            </a:r>
            <a:endParaRPr lang="en-GB" sz="2400" dirty="0">
              <a:latin typeface="Calibri" panose="020F0502020204030204" pitchFamily="34" charset="0"/>
            </a:endParaRPr>
          </a:p>
          <a:p>
            <a:pPr>
              <a:defRPr/>
            </a:pPr>
            <a:endParaRPr lang="en-GB" sz="2400" dirty="0">
              <a:latin typeface="Calibri" panose="020F0502020204030204" pitchFamily="34" charset="0"/>
            </a:endParaRPr>
          </a:p>
          <a:p>
            <a:pPr>
              <a:defRPr/>
            </a:pPr>
            <a:endParaRPr lang="en-GB" sz="2400" dirty="0">
              <a:latin typeface="Arial" panose="020B0604020202020204" pitchFamily="34" charset="0"/>
            </a:endParaRPr>
          </a:p>
        </p:txBody>
      </p:sp>
      <p:sp>
        <p:nvSpPr>
          <p:cNvPr id="76804"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2595C7EA-485B-416D-BC67-8711D9B9459B}" type="slidenum">
              <a:rPr lang="en-IN" altLang="en-US" sz="1200">
                <a:solidFill>
                  <a:schemeClr val="bg1"/>
                </a:solidFill>
                <a:latin typeface="Calibri" panose="020F0502020204030204" pitchFamily="34" charset="0"/>
              </a:rPr>
              <a:pPr>
                <a:spcBef>
                  <a:spcPct val="0"/>
                </a:spcBef>
                <a:buClrTx/>
                <a:buSzTx/>
                <a:buFontTx/>
                <a:buNone/>
              </a:pPr>
              <a:t>44</a:t>
            </a:fld>
            <a:endParaRPr lang="en-IN" altLang="en-US" sz="1200">
              <a:solidFill>
                <a:schemeClr val="bg1"/>
              </a:solidFill>
              <a:latin typeface="Calibri" panose="020F0502020204030204" pitchFamily="34" charset="0"/>
            </a:endParaRPr>
          </a:p>
        </p:txBody>
      </p:sp>
      <p:graphicFrame>
        <p:nvGraphicFramePr>
          <p:cNvPr id="6" name="Diagram 5"/>
          <p:cNvGraphicFramePr/>
          <p:nvPr/>
        </p:nvGraphicFramePr>
        <p:xfrm>
          <a:off x="2286000" y="1219200"/>
          <a:ext cx="7696200" cy="251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6806" name="Text Box 6"/>
          <p:cNvSpPr txBox="1">
            <a:spLocks noChangeArrowheads="1"/>
          </p:cNvSpPr>
          <p:nvPr/>
        </p:nvSpPr>
        <p:spPr bwMode="auto">
          <a:xfrm>
            <a:off x="2286000" y="4648200"/>
            <a:ext cx="7620000" cy="457200"/>
          </a:xfrm>
          <a:prstGeom prst="rect">
            <a:avLst/>
          </a:prstGeom>
          <a:solidFill>
            <a:srgbClr val="FFFF00">
              <a:alpha val="39999"/>
            </a:srgbClr>
          </a:solidFill>
          <a:ln w="12700" algn="ctr">
            <a:solidFill>
              <a:schemeClr val="tx1"/>
            </a:solidFill>
            <a:miter lim="800000"/>
            <a:headEnd/>
            <a:tailEnd/>
          </a:ln>
        </p:spPr>
        <p:txBody>
          <a:bodyPr/>
          <a:lstStyle>
            <a:lvl1pPr indent="4763">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sealed override &lt;return_type&gt; &lt;MethodName&gt;{}</a:t>
            </a:r>
            <a:endParaRPr lang="en-GB" altLang="en-US" sz="1800">
              <a:latin typeface="Courier New" panose="02070309020205020404" pitchFamily="49" charset="0"/>
              <a:cs typeface="Courier New" panose="02070309020205020404" pitchFamily="49" charset="0"/>
            </a:endParaRPr>
          </a:p>
        </p:txBody>
      </p:sp>
      <p:sp>
        <p:nvSpPr>
          <p:cNvPr id="76807" name="Text Box 4"/>
          <p:cNvSpPr txBox="1">
            <a:spLocks noChangeArrowheads="1"/>
          </p:cNvSpPr>
          <p:nvPr/>
        </p:nvSpPr>
        <p:spPr bwMode="auto">
          <a:xfrm>
            <a:off x="2286000" y="417195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364727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2"/>
          <p:cNvSpPr>
            <a:spLocks noGrp="1"/>
          </p:cNvSpPr>
          <p:nvPr>
            <p:ph type="title"/>
          </p:nvPr>
        </p:nvSpPr>
        <p:spPr/>
        <p:txBody>
          <a:bodyPr/>
          <a:lstStyle/>
          <a:p>
            <a:pPr eaLnBrk="1" hangingPunct="1"/>
            <a:r>
              <a:rPr lang="en-US" altLang="en-US" smtClean="0">
                <a:latin typeface="Calibri" panose="020F0502020204030204" pitchFamily="34" charset="0"/>
              </a:rPr>
              <a:t>Sealed Methods 2-3</a:t>
            </a:r>
            <a:endParaRPr lang="en-IN" altLang="en-US" smtClean="0">
              <a:latin typeface="Arial" panose="020B0604020202020204" pitchFamily="34" charset="0"/>
            </a:endParaRPr>
          </a:p>
        </p:txBody>
      </p:sp>
      <p:sp>
        <p:nvSpPr>
          <p:cNvPr id="77827" name="Content Placeholder 2"/>
          <p:cNvSpPr>
            <a:spLocks noGrp="1"/>
          </p:cNvSpPr>
          <p:nvPr>
            <p:ph type="body" idx="1"/>
          </p:nvPr>
        </p:nvSpPr>
        <p:spPr/>
        <p:txBody>
          <a:bodyPr/>
          <a:lstStyle/>
          <a:p>
            <a:r>
              <a:rPr lang="en-US" altLang="en-US" sz="2000">
                <a:latin typeface="Calibri" panose="020F0502020204030204" pitchFamily="34" charset="0"/>
              </a:rPr>
              <a:t>The following code declares an overridden method </a:t>
            </a:r>
            <a:r>
              <a:rPr lang="en-US" altLang="en-US" sz="2000">
                <a:latin typeface="Courier New" panose="02070309020205020404" pitchFamily="49" charset="0"/>
                <a:cs typeface="Courier New" panose="02070309020205020404" pitchFamily="49" charset="0"/>
              </a:rPr>
              <a:t>Print()</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as sealed:</a:t>
            </a:r>
            <a:endParaRPr lang="en-GB" altLang="en-US" sz="2000">
              <a:latin typeface="Calibri" panose="020F0502020204030204" pitchFamily="34" charset="0"/>
            </a:endParaRPr>
          </a:p>
          <a:p>
            <a:endParaRPr lang="en-US" altLang="en-US" sz="1800">
              <a:latin typeface="Calibri" panose="020F0502020204030204" pitchFamily="34" charset="0"/>
            </a:endParaRPr>
          </a:p>
        </p:txBody>
      </p:sp>
      <p:sp>
        <p:nvSpPr>
          <p:cNvPr id="77831"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A59173A3-D61D-44C3-9C59-F229BEEC360F}" type="slidenum">
              <a:rPr lang="en-IN" altLang="en-US" sz="1200">
                <a:solidFill>
                  <a:schemeClr val="bg1"/>
                </a:solidFill>
                <a:latin typeface="Calibri" panose="020F0502020204030204" pitchFamily="34" charset="0"/>
              </a:rPr>
              <a:pPr>
                <a:spcBef>
                  <a:spcPct val="0"/>
                </a:spcBef>
                <a:buClrTx/>
                <a:buSzTx/>
                <a:buFontTx/>
                <a:buNone/>
              </a:pPr>
              <a:t>45</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7832" name="Text Box 6"/>
          <p:cNvSpPr txBox="1">
            <a:spLocks noChangeArrowheads="1"/>
          </p:cNvSpPr>
          <p:nvPr/>
        </p:nvSpPr>
        <p:spPr bwMode="auto">
          <a:xfrm>
            <a:off x="2209800" y="1600200"/>
            <a:ext cx="7239000" cy="4800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a:latin typeface="Courier New" panose="02070309020205020404" pitchFamily="49" charset="0"/>
              </a:rPr>
              <a:t>using System; </a:t>
            </a:r>
          </a:p>
          <a:p>
            <a:pPr>
              <a:spcBef>
                <a:spcPct val="0"/>
              </a:spcBef>
              <a:buClrTx/>
              <a:buSzTx/>
              <a:buFontTx/>
              <a:buNone/>
            </a:pPr>
            <a:r>
              <a:rPr lang="en-US" altLang="en-US" sz="1000">
                <a:latin typeface="Courier New" panose="02070309020205020404" pitchFamily="49" charset="0"/>
              </a:rPr>
              <a:t>class ITSystem </a:t>
            </a:r>
          </a:p>
          <a:p>
            <a:pPr>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public virtual void Print()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Console.WriteLine (“The system should be handled carefully”);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a:t>
            </a:r>
          </a:p>
          <a:p>
            <a:pPr>
              <a:spcBef>
                <a:spcPct val="0"/>
              </a:spcBef>
              <a:buClrTx/>
              <a:buSzTx/>
              <a:buFontTx/>
              <a:buNone/>
            </a:pPr>
            <a:r>
              <a:rPr lang="en-US" altLang="en-US" sz="1000">
                <a:latin typeface="Courier New" panose="02070309020205020404" pitchFamily="49" charset="0"/>
              </a:rPr>
              <a:t>class CompanySystem : ITSystem </a:t>
            </a:r>
          </a:p>
          <a:p>
            <a:pPr>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public override sealed void Print()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  Console.WriteLine (“The system information is </a:t>
            </a:r>
          </a:p>
          <a:p>
            <a:pPr lvl="1">
              <a:spcBef>
                <a:spcPct val="0"/>
              </a:spcBef>
              <a:buClrTx/>
              <a:buSzTx/>
              <a:buFontTx/>
              <a:buNone/>
            </a:pPr>
            <a:r>
              <a:rPr lang="en-US" altLang="en-US" sz="1000">
                <a:latin typeface="Courier New" panose="02070309020205020404" pitchFamily="49" charset="0"/>
              </a:rPr>
              <a:t>  confidential”); </a:t>
            </a:r>
          </a:p>
          <a:p>
            <a:pPr lvl="1">
              <a:spcBef>
                <a:spcPct val="0"/>
              </a:spcBef>
              <a:buClrTx/>
              <a:buSzTx/>
              <a:buFontTx/>
              <a:buNone/>
            </a:pPr>
            <a:r>
              <a:rPr lang="en-US" altLang="en-US" sz="1000">
                <a:latin typeface="Courier New" panose="02070309020205020404" pitchFamily="49" charset="0"/>
              </a:rPr>
              <a:t>  Console.WriteLine (“This information should not be </a:t>
            </a:r>
          </a:p>
          <a:p>
            <a:pPr lvl="1">
              <a:spcBef>
                <a:spcPct val="0"/>
              </a:spcBef>
              <a:buClrTx/>
              <a:buSzTx/>
              <a:buFontTx/>
              <a:buNone/>
            </a:pPr>
            <a:r>
              <a:rPr lang="en-US" altLang="en-US" sz="1000">
                <a:latin typeface="Courier New" panose="02070309020205020404" pitchFamily="49" charset="0"/>
              </a:rPr>
              <a:t>  overridden”);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a:t>
            </a:r>
          </a:p>
          <a:p>
            <a:pPr>
              <a:spcBef>
                <a:spcPct val="0"/>
              </a:spcBef>
              <a:buClrTx/>
              <a:buSzTx/>
              <a:buFontTx/>
              <a:buNone/>
            </a:pPr>
            <a:r>
              <a:rPr lang="en-US" altLang="en-US" sz="1000">
                <a:latin typeface="Courier New" panose="02070309020205020404" pitchFamily="49" charset="0"/>
              </a:rPr>
              <a:t>class SealedSystem : CompanySystem </a:t>
            </a:r>
          </a:p>
          <a:p>
            <a:pPr>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public override void Print()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 Console.WriteLine (“This statement won’t get </a:t>
            </a:r>
          </a:p>
          <a:p>
            <a:pPr lvl="1">
              <a:spcBef>
                <a:spcPct val="0"/>
              </a:spcBef>
              <a:buClrTx/>
              <a:buSzTx/>
              <a:buFontTx/>
              <a:buNone/>
            </a:pPr>
            <a:r>
              <a:rPr lang="en-US" altLang="en-US" sz="1000">
                <a:latin typeface="Courier New" panose="02070309020205020404" pitchFamily="49" charset="0"/>
              </a:rPr>
              <a:t> executed”);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static void Main (string [] args)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 SealedSystem objSealed = new SealedSystem(); </a:t>
            </a:r>
          </a:p>
          <a:p>
            <a:pPr lvl="1">
              <a:spcBef>
                <a:spcPct val="0"/>
              </a:spcBef>
              <a:buClrTx/>
              <a:buSzTx/>
              <a:buFontTx/>
              <a:buNone/>
            </a:pPr>
            <a:r>
              <a:rPr lang="en-US" altLang="en-US" sz="1000">
                <a:latin typeface="Courier New" panose="02070309020205020404" pitchFamily="49" charset="0"/>
              </a:rPr>
              <a:t> objSealed.Print (); </a:t>
            </a:r>
          </a:p>
          <a:p>
            <a:pPr lvl="1">
              <a:spcBef>
                <a:spcPct val="0"/>
              </a:spcBef>
              <a:buClrTx/>
              <a:buSzTx/>
              <a:buFontTx/>
              <a:buNone/>
            </a:pPr>
            <a:r>
              <a:rPr lang="en-US" altLang="en-US" sz="1000">
                <a:latin typeface="Courier New" panose="02070309020205020404" pitchFamily="49" charset="0"/>
              </a:rPr>
              <a:t>} </a:t>
            </a:r>
          </a:p>
          <a:p>
            <a:pPr>
              <a:spcBef>
                <a:spcPct val="0"/>
              </a:spcBef>
              <a:buClrTx/>
              <a:buSzTx/>
              <a:buFontTx/>
              <a:buNone/>
            </a:pPr>
            <a:r>
              <a:rPr lang="en-US" altLang="en-US" sz="1000">
                <a:latin typeface="Courier New" panose="02070309020205020404" pitchFamily="49" charset="0"/>
              </a:rPr>
              <a:t>} 	</a:t>
            </a:r>
          </a:p>
          <a:p>
            <a:pPr eaLnBrk="1" hangingPunct="1">
              <a:lnSpc>
                <a:spcPct val="70000"/>
              </a:lnSpc>
              <a:spcBef>
                <a:spcPct val="50000"/>
              </a:spcBef>
              <a:buClrTx/>
              <a:buSzTx/>
              <a:buFontTx/>
              <a:buNone/>
            </a:pPr>
            <a:endParaRPr lang="en-GB" altLang="en-US" sz="1000">
              <a:latin typeface="Courier New" panose="02070309020205020404" pitchFamily="49" charset="0"/>
            </a:endParaRPr>
          </a:p>
        </p:txBody>
      </p:sp>
      <p:sp>
        <p:nvSpPr>
          <p:cNvPr id="77833" name="Text Box 4"/>
          <p:cNvSpPr txBox="1">
            <a:spLocks noChangeArrowheads="1"/>
          </p:cNvSpPr>
          <p:nvPr/>
        </p:nvSpPr>
        <p:spPr bwMode="auto">
          <a:xfrm>
            <a:off x="2209800" y="1219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1640997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Sealed Methods 3-3</a:t>
            </a:r>
            <a:r>
              <a:rPr lang="en-GB" altLang="en-US" smtClean="0">
                <a:latin typeface="Calibri" panose="020F0502020204030204" pitchFamily="34" charset="0"/>
              </a:rPr>
              <a:t/>
            </a:r>
            <a:br>
              <a:rPr lang="en-GB" altLang="en-US" smtClean="0">
                <a:latin typeface="Calibri" panose="020F0502020204030204" pitchFamily="34" charset="0"/>
              </a:rPr>
            </a:br>
            <a:endParaRPr lang="en-GB" altLang="en-US" smtClean="0">
              <a:latin typeface="Calibri" panose="020F0502020204030204" pitchFamily="34" charset="0"/>
            </a:endParaRPr>
          </a:p>
        </p:txBody>
      </p:sp>
      <p:sp>
        <p:nvSpPr>
          <p:cNvPr id="79875" name="Content Placeholder 2"/>
          <p:cNvSpPr>
            <a:spLocks noGrp="1"/>
          </p:cNvSpPr>
          <p:nvPr>
            <p:ph type="body" idx="1"/>
          </p:nvPr>
        </p:nvSpPr>
        <p:spPr/>
        <p:txBody>
          <a:bodyPr/>
          <a:lstStyle/>
          <a:p>
            <a:r>
              <a:rPr lang="en-US" altLang="en-US" sz="2200">
                <a:latin typeface="Calibri" panose="020F0502020204030204" pitchFamily="34" charset="0"/>
              </a:rPr>
              <a:t> In the code:</a:t>
            </a:r>
          </a:p>
          <a:p>
            <a:pPr lvl="1"/>
            <a:r>
              <a:rPr lang="en-US" altLang="en-US" sz="1800">
                <a:latin typeface="Calibri" panose="020F0502020204030204" pitchFamily="34" charset="0"/>
              </a:rPr>
              <a:t>The class </a:t>
            </a:r>
            <a:r>
              <a:rPr lang="en-US" altLang="en-US" sz="1800" b="1">
                <a:latin typeface="Courier New" panose="02070309020205020404" pitchFamily="49" charset="0"/>
                <a:cs typeface="Courier New" panose="02070309020205020404" pitchFamily="49" charset="0"/>
              </a:rPr>
              <a:t>ITSystem </a:t>
            </a:r>
            <a:r>
              <a:rPr lang="en-US" altLang="en-US" sz="1800">
                <a:latin typeface="Calibri" panose="020F0502020204030204" pitchFamily="34" charset="0"/>
              </a:rPr>
              <a:t>consists of a virtual function </a:t>
            </a:r>
            <a:r>
              <a:rPr lang="en-US" altLang="en-US" sz="1800" b="1">
                <a:latin typeface="Courier New" panose="02070309020205020404" pitchFamily="49" charset="0"/>
                <a:cs typeface="Courier New" panose="02070309020205020404" pitchFamily="49" charset="0"/>
              </a:rPr>
              <a:t>Print()</a:t>
            </a:r>
            <a:r>
              <a:rPr lang="en-US" altLang="en-US" sz="1800">
                <a:latin typeface="Calibri" panose="020F0502020204030204" pitchFamily="34" charset="0"/>
              </a:rPr>
              <a:t>.</a:t>
            </a:r>
            <a:endParaRPr lang="en-GB" altLang="en-US" sz="1800">
              <a:latin typeface="Calibri" panose="020F0502020204030204" pitchFamily="34" charset="0"/>
            </a:endParaRPr>
          </a:p>
          <a:p>
            <a:pPr lvl="1"/>
            <a:r>
              <a:rPr lang="en-US" altLang="en-US" sz="1800">
                <a:latin typeface="Calibri" panose="020F0502020204030204" pitchFamily="34" charset="0"/>
              </a:rPr>
              <a:t>The class </a:t>
            </a:r>
            <a:r>
              <a:rPr lang="en-US" altLang="en-US" sz="1800" b="1">
                <a:latin typeface="Courier New" panose="02070309020205020404" pitchFamily="49" charset="0"/>
                <a:cs typeface="Courier New" panose="02070309020205020404" pitchFamily="49" charset="0"/>
              </a:rPr>
              <a:t>CompanySystem</a:t>
            </a:r>
            <a:r>
              <a:rPr lang="en-US" altLang="en-US" sz="1800">
                <a:latin typeface="Calibri" panose="020F0502020204030204" pitchFamily="34" charset="0"/>
              </a:rPr>
              <a:t> is inherited from the class </a:t>
            </a:r>
            <a:r>
              <a:rPr lang="en-US" altLang="en-US" sz="1800" b="1">
                <a:latin typeface="Courier New" panose="02070309020205020404" pitchFamily="49" charset="0"/>
                <a:cs typeface="Courier New" panose="02070309020205020404" pitchFamily="49" charset="0"/>
              </a:rPr>
              <a:t>ITSystem</a:t>
            </a:r>
            <a:r>
              <a:rPr lang="en-US" altLang="en-US" sz="1800">
                <a:latin typeface="Calibri" panose="020F0502020204030204" pitchFamily="34" charset="0"/>
              </a:rPr>
              <a:t>.</a:t>
            </a:r>
          </a:p>
          <a:p>
            <a:pPr lvl="1"/>
            <a:r>
              <a:rPr lang="en-US" altLang="en-US" sz="1800">
                <a:latin typeface="Calibri" panose="020F0502020204030204" pitchFamily="34" charset="0"/>
              </a:rPr>
              <a:t>It overrides the base class method </a:t>
            </a:r>
            <a:r>
              <a:rPr lang="en-US" altLang="en-US" sz="1800" b="1">
                <a:latin typeface="Courier New" panose="02070309020205020404" pitchFamily="49" charset="0"/>
                <a:cs typeface="Courier New" panose="02070309020205020404" pitchFamily="49" charset="0"/>
              </a:rPr>
              <a:t>Print()</a:t>
            </a:r>
            <a:r>
              <a:rPr lang="en-US" altLang="en-US" sz="1800">
                <a:latin typeface="Calibri" panose="020F0502020204030204" pitchFamily="34" charset="0"/>
              </a:rPr>
              <a:t>.</a:t>
            </a:r>
          </a:p>
          <a:p>
            <a:pPr lvl="1"/>
            <a:r>
              <a:rPr lang="en-US" altLang="en-US" sz="1800">
                <a:latin typeface="Calibri" panose="020F0502020204030204" pitchFamily="34" charset="0"/>
              </a:rPr>
              <a:t>The overridden method </a:t>
            </a:r>
            <a:r>
              <a:rPr lang="en-US" altLang="en-US" sz="1800" b="1">
                <a:latin typeface="Courier New" panose="02070309020205020404" pitchFamily="49" charset="0"/>
                <a:cs typeface="Courier New" panose="02070309020205020404" pitchFamily="49" charset="0"/>
              </a:rPr>
              <a:t>Print()</a:t>
            </a:r>
            <a:r>
              <a:rPr lang="en-US" altLang="en-US" sz="1800" b="1">
                <a:latin typeface="Calibri" panose="020F0502020204030204" pitchFamily="34" charset="0"/>
                <a:cs typeface="Courier New" panose="02070309020205020404" pitchFamily="49" charset="0"/>
              </a:rPr>
              <a:t> </a:t>
            </a:r>
            <a:r>
              <a:rPr lang="en-US" altLang="en-US" sz="1800">
                <a:latin typeface="Calibri" panose="020F0502020204030204" pitchFamily="34" charset="0"/>
              </a:rPr>
              <a:t>is sealed by using the </a:t>
            </a:r>
            <a:r>
              <a:rPr lang="en-US" altLang="en-US" sz="1800">
                <a:latin typeface="Courier New" panose="02070309020205020404" pitchFamily="49" charset="0"/>
                <a:cs typeface="Courier New" panose="02070309020205020404" pitchFamily="49" charset="0"/>
              </a:rPr>
              <a:t>sealed</a:t>
            </a:r>
            <a:r>
              <a:rPr lang="en-US" altLang="en-US" sz="1800">
                <a:latin typeface="Calibri" panose="020F0502020204030204" pitchFamily="34" charset="0"/>
              </a:rPr>
              <a:t> keyword, which prevents further overriding of that method. </a:t>
            </a:r>
          </a:p>
          <a:p>
            <a:pPr lvl="1"/>
            <a:r>
              <a:rPr lang="en-US" altLang="en-US" sz="1800">
                <a:latin typeface="Calibri" panose="020F0502020204030204" pitchFamily="34" charset="0"/>
              </a:rPr>
              <a:t>The class </a:t>
            </a:r>
            <a:r>
              <a:rPr lang="en-US" altLang="en-US" sz="1800" b="1">
                <a:latin typeface="Courier New" panose="02070309020205020404" pitchFamily="49" charset="0"/>
                <a:cs typeface="Courier New" panose="02070309020205020404" pitchFamily="49" charset="0"/>
              </a:rPr>
              <a:t>SealedSystem </a:t>
            </a:r>
            <a:r>
              <a:rPr lang="en-US" altLang="en-US" sz="1800">
                <a:latin typeface="Calibri" panose="020F0502020204030204" pitchFamily="34" charset="0"/>
              </a:rPr>
              <a:t>is inherited from the class </a:t>
            </a:r>
            <a:r>
              <a:rPr lang="en-US" altLang="en-US" sz="1800" b="1">
                <a:latin typeface="Courier New" panose="02070309020205020404" pitchFamily="49" charset="0"/>
                <a:cs typeface="Courier New" panose="02070309020205020404" pitchFamily="49" charset="0"/>
              </a:rPr>
              <a:t>CompanySystem</a:t>
            </a:r>
            <a:r>
              <a:rPr lang="en-US" altLang="en-US" sz="1800">
                <a:latin typeface="Calibri" panose="020F0502020204030204" pitchFamily="34" charset="0"/>
              </a:rPr>
              <a:t>. </a:t>
            </a:r>
          </a:p>
          <a:p>
            <a:pPr lvl="1"/>
            <a:r>
              <a:rPr lang="en-US" altLang="en-US" sz="1800">
                <a:latin typeface="Calibri" panose="020F0502020204030204" pitchFamily="34" charset="0"/>
              </a:rPr>
              <a:t>When the class </a:t>
            </a:r>
            <a:r>
              <a:rPr lang="en-US" altLang="en-US" sz="1800" b="1">
                <a:latin typeface="Courier New" panose="02070309020205020404" pitchFamily="49" charset="0"/>
                <a:cs typeface="Courier New" panose="02070309020205020404" pitchFamily="49" charset="0"/>
              </a:rPr>
              <a:t>SealedSystem</a:t>
            </a:r>
            <a:r>
              <a:rPr lang="en-US" altLang="en-US" sz="1800">
                <a:latin typeface="Calibri" panose="020F0502020204030204" pitchFamily="34" charset="0"/>
              </a:rPr>
              <a:t> overrides the sealed metho</a:t>
            </a:r>
            <a:r>
              <a:rPr lang="en-US" altLang="en-US" sz="2000">
                <a:latin typeface="Calibri" panose="020F0502020204030204" pitchFamily="34" charset="0"/>
              </a:rPr>
              <a:t>d </a:t>
            </a:r>
            <a:r>
              <a:rPr lang="en-US" altLang="en-US" sz="2000" b="1">
                <a:latin typeface="Courier New" panose="02070309020205020404" pitchFamily="49" charset="0"/>
                <a:cs typeface="Courier New" panose="02070309020205020404" pitchFamily="49" charset="0"/>
              </a:rPr>
              <a:t>Print()</a:t>
            </a:r>
            <a:r>
              <a:rPr lang="en-US" altLang="en-US" sz="1800">
                <a:latin typeface="Calibri" panose="020F0502020204030204" pitchFamily="34" charset="0"/>
              </a:rPr>
              <a:t>, the C# compiler generates an error as shown in the following figure:</a:t>
            </a:r>
            <a:endParaRPr lang="en-US" altLang="en-US" sz="20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a:p>
            <a:endParaRPr lang="en-GB" altLang="en-US" smtClean="0">
              <a:latin typeface="Arial" panose="020B0604020202020204" pitchFamily="34" charset="0"/>
            </a:endParaRPr>
          </a:p>
        </p:txBody>
      </p:sp>
      <p:sp>
        <p:nvSpPr>
          <p:cNvPr id="79876"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B73E66C5-B235-4421-B725-4182A358CC97}" type="slidenum">
              <a:rPr lang="en-IN" altLang="en-US" sz="1200">
                <a:solidFill>
                  <a:schemeClr val="bg1"/>
                </a:solidFill>
                <a:latin typeface="Calibri" panose="020F0502020204030204" pitchFamily="34" charset="0"/>
              </a:rPr>
              <a:pPr>
                <a:spcBef>
                  <a:spcPct val="0"/>
                </a:spcBef>
                <a:buClrTx/>
                <a:buSzTx/>
                <a:buFontTx/>
                <a:buNone/>
              </a:pPr>
              <a:t>46</a:t>
            </a:fld>
            <a:endParaRPr lang="en-IN" altLang="en-US" sz="1200">
              <a:solidFill>
                <a:schemeClr val="bg1"/>
              </a:solidFill>
              <a:latin typeface="Calibri" panose="020F0502020204030204" pitchFamily="34" charset="0"/>
            </a:endParaRPr>
          </a:p>
        </p:txBody>
      </p:sp>
      <p:pic>
        <p:nvPicPr>
          <p:cNvPr id="798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3810000"/>
            <a:ext cx="8050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5837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Polymorphism</a:t>
            </a:r>
            <a:r>
              <a:rPr lang="en-GB" altLang="en-US" smtClean="0">
                <a:latin typeface="Arial" panose="020B0604020202020204" pitchFamily="34" charset="0"/>
              </a:rPr>
              <a:t/>
            </a:r>
            <a:br>
              <a:rPr lang="en-GB" altLang="en-US" smtClean="0">
                <a:latin typeface="Arial" panose="020B0604020202020204" pitchFamily="34" charset="0"/>
              </a:rPr>
            </a:br>
            <a:endParaRPr lang="en-IN" altLang="en-US" smtClean="0">
              <a:latin typeface="Arial" panose="020B0604020202020204" pitchFamily="34" charset="0"/>
            </a:endParaRPr>
          </a:p>
        </p:txBody>
      </p:sp>
      <p:sp>
        <p:nvSpPr>
          <p:cNvPr id="80899" name="Content Placeholder 2"/>
          <p:cNvSpPr>
            <a:spLocks noGrp="1"/>
          </p:cNvSpPr>
          <p:nvPr>
            <p:ph type="body" idx="1"/>
          </p:nvPr>
        </p:nvSpPr>
        <p:spPr/>
        <p:txBody>
          <a:bodyPr/>
          <a:lstStyle/>
          <a:p>
            <a:r>
              <a:rPr lang="en-US" altLang="en-US" sz="1800" dirty="0">
                <a:latin typeface="Calibri" panose="020F0502020204030204" pitchFamily="34" charset="0"/>
              </a:rPr>
              <a:t>Polymorphism is the ability of an entity to behave differently in different situations. </a:t>
            </a:r>
          </a:p>
          <a:p>
            <a:r>
              <a:rPr lang="en-US" altLang="en-US" sz="1800" dirty="0">
                <a:latin typeface="Calibri" panose="020F0502020204030204" pitchFamily="34" charset="0"/>
              </a:rPr>
              <a:t>Polymorphism is derived from two Greek words, namely </a:t>
            </a:r>
            <a:r>
              <a:rPr lang="en-US" altLang="en-US" sz="1800" b="1" dirty="0">
                <a:latin typeface="Calibri" panose="020F0502020204030204" pitchFamily="34" charset="0"/>
              </a:rPr>
              <a:t>Poly</a:t>
            </a:r>
            <a:r>
              <a:rPr lang="en-US" altLang="en-US" sz="1800" dirty="0">
                <a:latin typeface="Calibri" panose="020F0502020204030204" pitchFamily="34" charset="0"/>
              </a:rPr>
              <a:t> and </a:t>
            </a:r>
            <a:r>
              <a:rPr lang="en-US" altLang="en-US" sz="1800" b="1" dirty="0" err="1">
                <a:latin typeface="Calibri" panose="020F0502020204030204" pitchFamily="34" charset="0"/>
              </a:rPr>
              <a:t>Morphos</a:t>
            </a:r>
            <a:r>
              <a:rPr lang="en-US" altLang="en-US" sz="1800" dirty="0">
                <a:latin typeface="Calibri" panose="020F0502020204030204" pitchFamily="34" charset="0"/>
              </a:rPr>
              <a:t>,</a:t>
            </a:r>
            <a:r>
              <a:rPr lang="en-US" altLang="en-US" sz="1800" b="1" dirty="0">
                <a:latin typeface="Calibri" panose="020F0502020204030204" pitchFamily="34" charset="0"/>
              </a:rPr>
              <a:t> </a:t>
            </a:r>
            <a:r>
              <a:rPr lang="en-US" altLang="en-US" sz="1800" dirty="0">
                <a:latin typeface="Calibri" panose="020F0502020204030204" pitchFamily="34" charset="0"/>
              </a:rPr>
              <a:t>meaning forms. Polymorphism means existing in multiple forms. </a:t>
            </a:r>
          </a:p>
          <a:p>
            <a:r>
              <a:rPr lang="en-US" altLang="en-US" sz="1800" dirty="0">
                <a:latin typeface="Calibri" panose="020F0502020204030204" pitchFamily="34" charset="0"/>
              </a:rPr>
              <a:t>The following methods in a class have the same name but different signatures that perform the same basic operation but in different ways:</a:t>
            </a:r>
          </a:p>
          <a:p>
            <a:pPr lvl="1"/>
            <a:r>
              <a:rPr lang="en-US" altLang="en-US" sz="1800" dirty="0">
                <a:latin typeface="Courier New" panose="02070309020205020404" pitchFamily="49" charset="0"/>
                <a:cs typeface="Courier New" panose="02070309020205020404" pitchFamily="49" charset="0"/>
              </a:rPr>
              <a:t>Area(float radius)</a:t>
            </a:r>
            <a:endParaRPr lang="en-GB" altLang="en-US" sz="1800" dirty="0">
              <a:latin typeface="Courier New" panose="02070309020205020404" pitchFamily="49" charset="0"/>
              <a:cs typeface="Courier New" panose="02070309020205020404" pitchFamily="49" charset="0"/>
            </a:endParaRPr>
          </a:p>
          <a:p>
            <a:pPr lvl="1"/>
            <a:r>
              <a:rPr lang="en-US" altLang="en-US" sz="1800" dirty="0">
                <a:latin typeface="Courier New" panose="02070309020205020404" pitchFamily="49" charset="0"/>
                <a:cs typeface="Courier New" panose="02070309020205020404" pitchFamily="49" charset="0"/>
              </a:rPr>
              <a:t>Area(float base, float height)</a:t>
            </a:r>
            <a:endParaRPr lang="en-GB" altLang="en-US" sz="1800" dirty="0">
              <a:latin typeface="Courier New" panose="02070309020205020404" pitchFamily="49" charset="0"/>
              <a:cs typeface="Courier New" panose="02070309020205020404" pitchFamily="49" charset="0"/>
            </a:endParaRPr>
          </a:p>
          <a:p>
            <a:r>
              <a:rPr lang="en-US" altLang="en-US" sz="1800" dirty="0">
                <a:latin typeface="Calibri" panose="020F0502020204030204" pitchFamily="34" charset="0"/>
              </a:rPr>
              <a:t>These methods calculate the area of the circle and triangle taking different parameters and using different formulae. </a:t>
            </a:r>
          </a:p>
          <a:p>
            <a:endParaRPr lang="en-US" altLang="en-US" sz="1800" dirty="0">
              <a:latin typeface="Calibri" panose="020F0502020204030204" pitchFamily="34" charset="0"/>
            </a:endParaRPr>
          </a:p>
          <a:p>
            <a:r>
              <a:rPr lang="en-US" altLang="en-US" sz="1800" dirty="0">
                <a:latin typeface="Calibri" panose="020F0502020204030204" pitchFamily="34" charset="0"/>
              </a:rPr>
              <a:t>Polymorphism allows methods to</a:t>
            </a:r>
            <a:r>
              <a:rPr lang="en-US" altLang="en-US" sz="2000" dirty="0">
                <a:latin typeface="Calibri" panose="020F0502020204030204" pitchFamily="34" charset="0"/>
              </a:rPr>
              <a:t> </a:t>
            </a:r>
            <a:r>
              <a:rPr lang="en-US" altLang="en-US" sz="1800" dirty="0">
                <a:latin typeface="Calibri" panose="020F0502020204030204" pitchFamily="34" charset="0"/>
              </a:rPr>
              <a:t>function differently based on the parameters and their data types. The following figure displays the polymorphism:</a:t>
            </a:r>
          </a:p>
          <a:p>
            <a:endParaRPr lang="en-GB" altLang="en-US" sz="1800" dirty="0">
              <a:latin typeface="Calibri" panose="020F0502020204030204" pitchFamily="34" charset="0"/>
            </a:endParaRPr>
          </a:p>
          <a:p>
            <a:endParaRPr lang="en-GB" altLang="en-US" sz="2400" dirty="0">
              <a:latin typeface="Calibri" panose="020F0502020204030204" pitchFamily="34" charset="0"/>
            </a:endParaRPr>
          </a:p>
          <a:p>
            <a:pPr>
              <a:lnSpc>
                <a:spcPct val="90000"/>
              </a:lnSpc>
              <a:buFont typeface="Wingdings" panose="05000000000000000000" pitchFamily="2" charset="2"/>
              <a:buNone/>
            </a:pPr>
            <a:endParaRPr lang="en-US" altLang="en-US" sz="2400" dirty="0">
              <a:latin typeface="Calibri" panose="020F0502020204030204" pitchFamily="34" charset="0"/>
            </a:endParaRPr>
          </a:p>
          <a:p>
            <a:endParaRPr lang="en-US" altLang="en-US" sz="2400" dirty="0">
              <a:latin typeface="Calibri" panose="020F0502020204030204" pitchFamily="34" charset="0"/>
            </a:endParaRPr>
          </a:p>
          <a:p>
            <a:endParaRPr lang="en-US" altLang="en-US" sz="2400" dirty="0">
              <a:latin typeface="Calibri" panose="020F0502020204030204" pitchFamily="34" charset="0"/>
            </a:endParaRPr>
          </a:p>
          <a:p>
            <a:endParaRPr lang="en-US" altLang="en-US" sz="2400" dirty="0">
              <a:latin typeface="Calibri" panose="020F0502020204030204" pitchFamily="34" charset="0"/>
            </a:endParaRPr>
          </a:p>
          <a:p>
            <a:pPr>
              <a:lnSpc>
                <a:spcPct val="90000"/>
              </a:lnSpc>
              <a:buFont typeface="Wingdings" panose="05000000000000000000" pitchFamily="2" charset="2"/>
              <a:buNone/>
            </a:pPr>
            <a:r>
              <a:rPr lang="en-US" altLang="en-US" sz="2400" dirty="0">
                <a:latin typeface="Calibri" panose="020F0502020204030204" pitchFamily="34" charset="0"/>
              </a:rPr>
              <a:t>		</a:t>
            </a:r>
          </a:p>
        </p:txBody>
      </p:sp>
      <p:sp>
        <p:nvSpPr>
          <p:cNvPr id="8090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65C1FA38-10F9-4361-AAB8-11394F670D01}" type="slidenum">
              <a:rPr lang="en-IN" altLang="en-US" sz="1200">
                <a:solidFill>
                  <a:schemeClr val="bg1"/>
                </a:solidFill>
                <a:latin typeface="Calibri" panose="020F0502020204030204" pitchFamily="34" charset="0"/>
              </a:rPr>
              <a:pPr>
                <a:spcBef>
                  <a:spcPct val="0"/>
                </a:spcBef>
                <a:buClrTx/>
                <a:buSzTx/>
                <a:buFontTx/>
                <a:buNone/>
              </a:pPr>
              <a:t>47</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80904" name="Picture 5" descr="Capture713.PNG"/>
          <p:cNvPicPr>
            <a:picLocks noChangeAspect="1" noChangeArrowheads="1"/>
          </p:cNvPicPr>
          <p:nvPr/>
        </p:nvPicPr>
        <p:blipFill>
          <a:blip r:embed="rId3">
            <a:extLst>
              <a:ext uri="{28A0092B-C50C-407E-A947-70E740481C1C}">
                <a14:useLocalDpi xmlns:a14="http://schemas.microsoft.com/office/drawing/2010/main" val="0"/>
              </a:ext>
            </a:extLst>
          </a:blip>
          <a:srcRect l="2606" t="4927" r="3554" b="14778"/>
          <a:stretch>
            <a:fillRect/>
          </a:stretch>
        </p:blipFill>
        <p:spPr bwMode="auto">
          <a:xfrm>
            <a:off x="3581400" y="4400550"/>
            <a:ext cx="5334000" cy="192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5" name="Text Box 4"/>
          <p:cNvSpPr txBox="1">
            <a:spLocks noChangeArrowheads="1"/>
          </p:cNvSpPr>
          <p:nvPr/>
        </p:nvSpPr>
        <p:spPr bwMode="auto">
          <a:xfrm>
            <a:off x="7467600" y="43434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dirty="0">
                <a:solidFill>
                  <a:schemeClr val="bg1"/>
                </a:solidFill>
                <a:latin typeface="Tahoma" panose="020B0604030504040204" pitchFamily="34" charset="0"/>
              </a:rPr>
              <a:t>Example</a:t>
            </a:r>
          </a:p>
        </p:txBody>
      </p:sp>
    </p:spTree>
    <p:extLst>
      <p:ext uri="{BB962C8B-B14F-4D97-AF65-F5344CB8AC3E}">
        <p14:creationId xmlns:p14="http://schemas.microsoft.com/office/powerpoint/2010/main" val="10724822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Implementation 1-3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Arial" panose="020B0604020202020204" pitchFamily="34" charset="0"/>
            </a:endParaRPr>
          </a:p>
        </p:txBody>
      </p:sp>
      <p:sp>
        <p:nvSpPr>
          <p:cNvPr id="82946" name="Content Placeholder 2"/>
          <p:cNvSpPr>
            <a:spLocks noGrp="1"/>
          </p:cNvSpPr>
          <p:nvPr>
            <p:ph type="body" idx="1"/>
          </p:nvPr>
        </p:nvSpPr>
        <p:spPr/>
        <p:txBody>
          <a:bodyPr/>
          <a:lstStyle/>
          <a:p>
            <a:r>
              <a:rPr lang="en-US" altLang="en-US" sz="2000">
                <a:latin typeface="Calibri" panose="020F0502020204030204" pitchFamily="34" charset="0"/>
              </a:rPr>
              <a:t>Polymorphism can be implemented in C# through method overloading and method overriding. </a:t>
            </a:r>
          </a:p>
          <a:p>
            <a:endParaRPr lang="en-US" altLang="en-US" sz="2400">
              <a:latin typeface="Arial" panose="020B0604020202020204" pitchFamily="34" charset="0"/>
            </a:endParaRPr>
          </a:p>
        </p:txBody>
      </p:sp>
      <p:sp>
        <p:nvSpPr>
          <p:cNvPr id="82947"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CA4A6A85-1756-4245-B0C4-2CC8ADAA00FD}" type="slidenum">
              <a:rPr lang="en-IN" altLang="en-US" sz="1200">
                <a:solidFill>
                  <a:schemeClr val="bg1"/>
                </a:solidFill>
                <a:latin typeface="Calibri" panose="020F0502020204030204" pitchFamily="34" charset="0"/>
              </a:rPr>
              <a:pPr>
                <a:spcBef>
                  <a:spcPct val="0"/>
                </a:spcBef>
                <a:buClrTx/>
                <a:buSzTx/>
                <a:buFontTx/>
                <a:buNone/>
              </a:pPr>
              <a:t>48</a:t>
            </a:fld>
            <a:endParaRPr lang="en-IN" altLang="en-US" sz="1200">
              <a:solidFill>
                <a:schemeClr val="bg1"/>
              </a:solidFill>
              <a:latin typeface="Calibri" panose="020F0502020204030204" pitchFamily="34" charset="0"/>
            </a:endParaRPr>
          </a:p>
        </p:txBody>
      </p:sp>
      <p:graphicFrame>
        <p:nvGraphicFramePr>
          <p:cNvPr id="5" name="Diagram 4"/>
          <p:cNvGraphicFramePr/>
          <p:nvPr/>
        </p:nvGraphicFramePr>
        <p:xfrm>
          <a:off x="2209800" y="1676400"/>
          <a:ext cx="80010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90279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Implementation 2-3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Arial" panose="020B0604020202020204" pitchFamily="34" charset="0"/>
            </a:endParaRPr>
          </a:p>
        </p:txBody>
      </p:sp>
      <p:sp>
        <p:nvSpPr>
          <p:cNvPr id="83970" name="Content Placeholder 2"/>
          <p:cNvSpPr>
            <a:spLocks noGrp="1"/>
          </p:cNvSpPr>
          <p:nvPr>
            <p:ph type="body" idx="1"/>
          </p:nvPr>
        </p:nvSpPr>
        <p:spPr/>
        <p:txBody>
          <a:bodyPr/>
          <a:lstStyle/>
          <a:p>
            <a:r>
              <a:rPr lang="en-US" altLang="en-US" sz="2400">
                <a:latin typeface="Calibri" panose="020F0502020204030204" pitchFamily="34" charset="0"/>
              </a:rPr>
              <a:t>The following figure displays the implementation:</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pPr>
              <a:buFont typeface="Wingdings" panose="05000000000000000000" pitchFamily="2" charset="2"/>
              <a:buNone/>
            </a:pPr>
            <a:r>
              <a:rPr lang="en-US" altLang="en-US" sz="1800" b="1">
                <a:latin typeface="Arial" panose="020B0604020202020204" pitchFamily="34" charset="0"/>
              </a:rPr>
              <a:t>                                     Figure 7.11: Implementation</a:t>
            </a:r>
            <a:endParaRPr lang="en-GB" altLang="en-US" sz="1800">
              <a:latin typeface="Arial" panose="020B0604020202020204" pitchFamily="34" charset="0"/>
            </a:endParaRPr>
          </a:p>
          <a:p>
            <a:endParaRPr lang="en-GB" altLang="en-US" sz="1800">
              <a:latin typeface="Calibri" panose="020F0502020204030204" pitchFamily="34" charset="0"/>
            </a:endParaRPr>
          </a:p>
          <a:p>
            <a:endParaRPr lang="en-US" altLang="en-US" smtClean="0">
              <a:latin typeface="Arial" panose="020B0604020202020204" pitchFamily="34" charset="0"/>
            </a:endParaRPr>
          </a:p>
        </p:txBody>
      </p:sp>
      <p:sp>
        <p:nvSpPr>
          <p:cNvPr id="83971"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5621D955-C5E0-4476-BBC6-40BF99D15F78}" type="slidenum">
              <a:rPr lang="en-IN" altLang="en-US" sz="1200">
                <a:solidFill>
                  <a:schemeClr val="bg1"/>
                </a:solidFill>
                <a:latin typeface="Calibri" panose="020F0502020204030204" pitchFamily="34" charset="0"/>
              </a:rPr>
              <a:pPr>
                <a:spcBef>
                  <a:spcPct val="0"/>
                </a:spcBef>
                <a:buClrTx/>
                <a:buSzTx/>
                <a:buFontTx/>
                <a:buNone/>
              </a:pPr>
              <a:t>49</a:t>
            </a:fld>
            <a:endParaRPr lang="en-IN" altLang="en-US" sz="1200">
              <a:solidFill>
                <a:schemeClr val="bg1"/>
              </a:solidFill>
              <a:latin typeface="Calibri" panose="020F0502020204030204" pitchFamily="34" charset="0"/>
            </a:endParaRPr>
          </a:p>
        </p:txBody>
      </p:sp>
      <p:pic>
        <p:nvPicPr>
          <p:cNvPr id="839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676400"/>
            <a:ext cx="73644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775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Purpose 1-3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12291" name="Content Placeholder 2"/>
          <p:cNvSpPr>
            <a:spLocks noGrp="1"/>
          </p:cNvSpPr>
          <p:nvPr>
            <p:ph type="body" idx="1"/>
          </p:nvPr>
        </p:nvSpPr>
        <p:spPr>
          <a:xfrm>
            <a:off x="30481" y="762000"/>
            <a:ext cx="7665720" cy="5414963"/>
          </a:xfrm>
        </p:spPr>
        <p:txBody>
          <a:bodyPr/>
          <a:lstStyle/>
          <a:p>
            <a:r>
              <a:rPr lang="en-US" altLang="en-US" sz="2400" dirty="0">
                <a:latin typeface="Calibri" panose="020F0502020204030204" pitchFamily="34" charset="0"/>
              </a:rPr>
              <a:t>The purpose of inheritance is to reuse common methods and attributes among classes without recreating them. </a:t>
            </a:r>
          </a:p>
          <a:p>
            <a:r>
              <a:rPr lang="en-US" altLang="en-US" sz="2400" dirty="0">
                <a:latin typeface="Calibri" panose="020F0502020204030204" pitchFamily="34" charset="0"/>
              </a:rPr>
              <a:t>Reusability of a code enables you to use the same code in different applications with little or no changes. </a:t>
            </a:r>
          </a:p>
          <a:p>
            <a:endParaRPr lang="en-US" altLang="en-US" sz="2400" dirty="0">
              <a:latin typeface="Calibri" panose="020F0502020204030204" pitchFamily="34" charset="0"/>
            </a:endParaRPr>
          </a:p>
          <a:p>
            <a:r>
              <a:rPr lang="en-US" altLang="en-US" sz="2400" dirty="0">
                <a:latin typeface="Calibri" panose="020F0502020204030204" pitchFamily="34" charset="0"/>
              </a:rPr>
              <a:t>Consider a class named </a:t>
            </a:r>
            <a:r>
              <a:rPr lang="en-US" altLang="en-US" sz="2400" b="1" dirty="0">
                <a:latin typeface="Courier New" panose="02070309020205020404" pitchFamily="49" charset="0"/>
                <a:cs typeface="Courier New" panose="02070309020205020404" pitchFamily="49" charset="0"/>
              </a:rPr>
              <a:t>Animal</a:t>
            </a:r>
            <a:r>
              <a:rPr lang="en-US" altLang="en-US" sz="2400" dirty="0">
                <a:latin typeface="Calibri" panose="020F0502020204030204" pitchFamily="34" charset="0"/>
              </a:rPr>
              <a:t> which defines attributes and behavior for animals.</a:t>
            </a:r>
          </a:p>
          <a:p>
            <a:r>
              <a:rPr lang="en-US" altLang="en-US" sz="2400" dirty="0">
                <a:latin typeface="Calibri" panose="020F0502020204030204" pitchFamily="34" charset="0"/>
              </a:rPr>
              <a:t>If a new class named </a:t>
            </a:r>
            <a:r>
              <a:rPr lang="en-US" altLang="en-US" sz="2400" b="1" dirty="0">
                <a:latin typeface="Courier New" panose="02070309020205020404" pitchFamily="49" charset="0"/>
                <a:cs typeface="Courier New" panose="02070309020205020404" pitchFamily="49" charset="0"/>
              </a:rPr>
              <a:t>Cat</a:t>
            </a:r>
            <a:r>
              <a:rPr lang="en-US" altLang="en-US" sz="2400" dirty="0">
                <a:latin typeface="Calibri "/>
                <a:cs typeface="Courier New" panose="02070309020205020404" pitchFamily="49" charset="0"/>
              </a:rPr>
              <a:t> </a:t>
            </a:r>
            <a:r>
              <a:rPr lang="en-US" altLang="en-US" sz="2400" dirty="0">
                <a:latin typeface="Calibri" panose="020F0502020204030204" pitchFamily="34" charset="0"/>
              </a:rPr>
              <a:t>has to be created, it can be done based on </a:t>
            </a:r>
            <a:r>
              <a:rPr lang="en-US" altLang="en-US" sz="2400" b="1" dirty="0">
                <a:latin typeface="Courier New" panose="02070309020205020404" pitchFamily="49" charset="0"/>
                <a:cs typeface="Courier New" panose="02070309020205020404" pitchFamily="49" charset="0"/>
              </a:rPr>
              <a:t>Animal</a:t>
            </a:r>
            <a:r>
              <a:rPr lang="en-US" altLang="en-US" sz="2400" dirty="0">
                <a:latin typeface="Calibri" panose="020F0502020204030204" pitchFamily="34" charset="0"/>
              </a:rPr>
              <a:t> because a cat is also an animal. </a:t>
            </a:r>
          </a:p>
          <a:p>
            <a:r>
              <a:rPr lang="en-US" altLang="en-US" sz="2400" dirty="0">
                <a:latin typeface="Calibri" panose="020F0502020204030204" pitchFamily="34" charset="0"/>
              </a:rPr>
              <a:t>Thus, you can reuse the code from the </a:t>
            </a:r>
            <a:br>
              <a:rPr lang="en-US" altLang="en-US" sz="2400" dirty="0">
                <a:latin typeface="Calibri" panose="020F0502020204030204" pitchFamily="34" charset="0"/>
              </a:rPr>
            </a:br>
            <a:r>
              <a:rPr lang="en-US" altLang="en-US" sz="2400" dirty="0">
                <a:latin typeface="Calibri" panose="020F0502020204030204" pitchFamily="34" charset="0"/>
              </a:rPr>
              <a:t>previously-defined class. </a:t>
            </a:r>
          </a:p>
          <a:p>
            <a:endParaRPr lang="en-GB" altLang="en-US" sz="1800" dirty="0">
              <a:latin typeface="Calibri" panose="020F0502020204030204" pitchFamily="34" charset="0"/>
            </a:endParaRPr>
          </a:p>
          <a:p>
            <a:endParaRPr lang="en-GB" altLang="en-US" sz="1800" dirty="0">
              <a:latin typeface="Calibri" panose="020F0502020204030204" pitchFamily="34" charset="0"/>
            </a:endParaRPr>
          </a:p>
        </p:txBody>
      </p:sp>
      <p:sp>
        <p:nvSpPr>
          <p:cNvPr id="12295"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C95E5674-81CA-4DDB-AC3B-008F961E3BBB}" type="slidenum">
              <a:rPr lang="en-IN" altLang="en-US" sz="1200">
                <a:solidFill>
                  <a:schemeClr val="bg1"/>
                </a:solidFill>
                <a:latin typeface="Calibri" panose="020F0502020204030204" pitchFamily="34" charset="0"/>
              </a:rPr>
              <a:pPr>
                <a:spcBef>
                  <a:spcPct val="0"/>
                </a:spcBef>
                <a:buClrTx/>
                <a:buSzTx/>
                <a:buFontTx/>
                <a:buNone/>
              </a:pPr>
              <a:t>5</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229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351281"/>
            <a:ext cx="16764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3"/>
          <p:cNvPicPr>
            <a:picLocks noChangeAspect="1"/>
          </p:cNvPicPr>
          <p:nvPr/>
        </p:nvPicPr>
        <p:blipFill>
          <a:blip r:embed="rId4">
            <a:extLst>
              <a:ext uri="{28A0092B-C50C-407E-A947-70E740481C1C}">
                <a14:useLocalDpi xmlns:a14="http://schemas.microsoft.com/office/drawing/2010/main" val="0"/>
              </a:ext>
            </a:extLst>
          </a:blip>
          <a:srcRect l="5142" r="7278"/>
          <a:stretch>
            <a:fillRect/>
          </a:stretch>
        </p:blipFill>
        <p:spPr bwMode="auto">
          <a:xfrm>
            <a:off x="8801100" y="3064195"/>
            <a:ext cx="2362200"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4"/>
          <p:cNvSpPr txBox="1">
            <a:spLocks noChangeArrowheads="1"/>
          </p:cNvSpPr>
          <p:nvPr/>
        </p:nvSpPr>
        <p:spPr bwMode="auto">
          <a:xfrm>
            <a:off x="9258300" y="4977132"/>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18343678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Implementation 3-3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Arial" panose="020B0604020202020204" pitchFamily="34" charset="0"/>
            </a:endParaRPr>
          </a:p>
        </p:txBody>
      </p:sp>
      <p:sp>
        <p:nvSpPr>
          <p:cNvPr id="84995" name="Content Placeholder 2"/>
          <p:cNvSpPr>
            <a:spLocks noGrp="1"/>
          </p:cNvSpPr>
          <p:nvPr>
            <p:ph type="body" idx="1"/>
          </p:nvPr>
        </p:nvSpPr>
        <p:spPr>
          <a:xfrm>
            <a:off x="30480" y="762000"/>
            <a:ext cx="12115799" cy="5695315"/>
          </a:xfrm>
        </p:spPr>
        <p:txBody>
          <a:bodyPr/>
          <a:lstStyle/>
          <a:p>
            <a:r>
              <a:rPr lang="en-US" altLang="en-US" sz="1800" dirty="0">
                <a:latin typeface="Calibri" panose="020F0502020204030204" pitchFamily="34" charset="0"/>
              </a:rPr>
              <a:t>The following code demonstrates the use of method overloading feature:</a:t>
            </a: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endParaRPr lang="en-US" altLang="en-US" sz="2000" dirty="0">
              <a:latin typeface="Calibri" panose="020F0502020204030204" pitchFamily="34" charset="0"/>
            </a:endParaRPr>
          </a:p>
          <a:p>
            <a:r>
              <a:rPr lang="en-US" altLang="en-US" sz="1800" dirty="0" smtClean="0">
                <a:latin typeface="Calibri" panose="020F0502020204030204" pitchFamily="34" charset="0"/>
              </a:rPr>
              <a:t>In </a:t>
            </a:r>
            <a:r>
              <a:rPr lang="en-US" altLang="en-US" sz="1800" dirty="0">
                <a:latin typeface="Calibri" panose="020F0502020204030204" pitchFamily="34" charset="0"/>
              </a:rPr>
              <a:t>the code:</a:t>
            </a:r>
          </a:p>
          <a:p>
            <a:pPr lvl="1">
              <a:lnSpc>
                <a:spcPct val="90000"/>
              </a:lnSpc>
            </a:pPr>
            <a:r>
              <a:rPr lang="en-US" altLang="en-US" sz="1600" dirty="0">
                <a:latin typeface="Calibri" panose="020F0502020204030204" pitchFamily="34" charset="0"/>
              </a:rPr>
              <a:t>The class </a:t>
            </a:r>
            <a:r>
              <a:rPr lang="en-US" altLang="en-US" sz="1600" b="1" dirty="0">
                <a:latin typeface="Courier New" panose="02070309020205020404" pitchFamily="49" charset="0"/>
                <a:cs typeface="Courier New" panose="02070309020205020404" pitchFamily="49" charset="0"/>
              </a:rPr>
              <a:t>Area </a:t>
            </a:r>
            <a:r>
              <a:rPr lang="en-US" altLang="en-US" sz="1600" dirty="0">
                <a:latin typeface="Calibri" panose="020F0502020204030204" pitchFamily="34" charset="0"/>
              </a:rPr>
              <a:t>consists of two static methods of the same name, </a:t>
            </a:r>
            <a:r>
              <a:rPr lang="en-US" altLang="en-US" sz="1600" b="1" dirty="0" err="1">
                <a:latin typeface="Courier New" panose="02070309020205020404" pitchFamily="49" charset="0"/>
                <a:cs typeface="Courier New" panose="02070309020205020404" pitchFamily="49" charset="0"/>
              </a:rPr>
              <a:t>CalculateArea</a:t>
            </a:r>
            <a:r>
              <a:rPr lang="en-US" altLang="en-US" sz="1600" dirty="0">
                <a:latin typeface="Calibri" panose="020F0502020204030204" pitchFamily="34" charset="0"/>
              </a:rPr>
              <a:t>. However, both these methods have different return types and take different parameters.</a:t>
            </a:r>
            <a:endParaRPr lang="en-GB" altLang="en-US" sz="1600" dirty="0">
              <a:latin typeface="Calibri" panose="020F0502020204030204" pitchFamily="34" charset="0"/>
            </a:endParaRPr>
          </a:p>
          <a:p>
            <a:endParaRPr lang="en-GB" altLang="en-US" sz="2000" dirty="0">
              <a:latin typeface="Calibri" panose="020F0502020204030204" pitchFamily="34" charset="0"/>
            </a:endParaRPr>
          </a:p>
        </p:txBody>
      </p:sp>
      <p:sp>
        <p:nvSpPr>
          <p:cNvPr id="84999"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17BF181B-6F88-4570-8A98-048EA3A86E11}" type="slidenum">
              <a:rPr lang="en-IN" altLang="en-US" sz="1200">
                <a:solidFill>
                  <a:schemeClr val="bg1"/>
                </a:solidFill>
                <a:latin typeface="Calibri" panose="020F0502020204030204" pitchFamily="34" charset="0"/>
              </a:rPr>
              <a:pPr>
                <a:spcBef>
                  <a:spcPct val="0"/>
                </a:spcBef>
                <a:buClrTx/>
                <a:buSzTx/>
                <a:buFontTx/>
                <a:buNone/>
              </a:pPr>
              <a:t>50</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5000" name="Text Box 6"/>
          <p:cNvSpPr txBox="1">
            <a:spLocks noChangeArrowheads="1"/>
          </p:cNvSpPr>
          <p:nvPr/>
        </p:nvSpPr>
        <p:spPr bwMode="auto">
          <a:xfrm>
            <a:off x="2209800" y="1600200"/>
            <a:ext cx="7239000" cy="3124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a:latin typeface="Courier New" panose="02070309020205020404" pitchFamily="49" charset="0"/>
              </a:rPr>
              <a:t>class Area </a:t>
            </a:r>
          </a:p>
          <a:p>
            <a:pPr>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static int CalculateArea(int len, int wide)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return len * wide;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static double CalculateArea(double valOne, double valTwo) </a:t>
            </a:r>
          </a:p>
          <a:p>
            <a:pPr lvl="1">
              <a:spcBef>
                <a:spcPct val="0"/>
              </a:spcBef>
              <a:buClrTx/>
              <a:buSzTx/>
              <a:buFontTx/>
              <a:buNone/>
            </a:pPr>
            <a:r>
              <a:rPr lang="en-US" altLang="en-US" sz="1000">
                <a:latin typeface="Courier New" panose="02070309020205020404" pitchFamily="49" charset="0"/>
              </a:rPr>
              <a:t>{ </a:t>
            </a:r>
          </a:p>
          <a:p>
            <a:pPr>
              <a:spcBef>
                <a:spcPct val="0"/>
              </a:spcBef>
              <a:buClrTx/>
              <a:buSzTx/>
              <a:buFontTx/>
              <a:buNone/>
            </a:pPr>
            <a:r>
              <a:rPr lang="en-US" altLang="en-US" sz="1000">
                <a:latin typeface="Courier New" panose="02070309020205020404" pitchFamily="49" charset="0"/>
              </a:rPr>
              <a:t>          return 0.5 * valOne * valTwo; </a:t>
            </a:r>
          </a:p>
          <a:p>
            <a:pPr>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static void Main(string[] args) </a:t>
            </a:r>
          </a:p>
          <a:p>
            <a:pPr lvl="1">
              <a:spcBef>
                <a:spcPct val="0"/>
              </a:spcBef>
              <a:buClrTx/>
              <a:buSzTx/>
              <a:buFontTx/>
              <a:buNone/>
            </a:pPr>
            <a:r>
              <a:rPr lang="en-US" altLang="en-US" sz="1000">
                <a:latin typeface="Courier New" panose="02070309020205020404" pitchFamily="49" charset="0"/>
              </a:rPr>
              <a:t>{ </a:t>
            </a:r>
          </a:p>
          <a:p>
            <a:pPr lvl="1">
              <a:spcBef>
                <a:spcPct val="0"/>
              </a:spcBef>
              <a:buClrTx/>
              <a:buSzTx/>
              <a:buFontTx/>
              <a:buNone/>
            </a:pPr>
            <a:r>
              <a:rPr lang="en-US" altLang="en-US" sz="1000">
                <a:latin typeface="Courier New" panose="02070309020205020404" pitchFamily="49" charset="0"/>
              </a:rPr>
              <a:t>  int length = 10; </a:t>
            </a:r>
          </a:p>
          <a:p>
            <a:pPr lvl="1">
              <a:spcBef>
                <a:spcPct val="0"/>
              </a:spcBef>
              <a:buClrTx/>
              <a:buSzTx/>
              <a:buFontTx/>
              <a:buNone/>
            </a:pPr>
            <a:r>
              <a:rPr lang="en-US" altLang="en-US" sz="1000">
                <a:latin typeface="Courier New" panose="02070309020205020404" pitchFamily="49" charset="0"/>
              </a:rPr>
              <a:t>  int breadth = 22; </a:t>
            </a:r>
          </a:p>
          <a:p>
            <a:pPr lvl="1">
              <a:spcBef>
                <a:spcPct val="0"/>
              </a:spcBef>
              <a:buClrTx/>
              <a:buSzTx/>
              <a:buFontTx/>
              <a:buNone/>
            </a:pPr>
            <a:r>
              <a:rPr lang="en-US" altLang="en-US" sz="1000">
                <a:latin typeface="Courier New" panose="02070309020205020404" pitchFamily="49" charset="0"/>
              </a:rPr>
              <a:t>  double tbase = 2.5; </a:t>
            </a:r>
          </a:p>
          <a:p>
            <a:pPr lvl="1">
              <a:spcBef>
                <a:spcPct val="0"/>
              </a:spcBef>
              <a:buClrTx/>
              <a:buSzTx/>
              <a:buFontTx/>
              <a:buNone/>
            </a:pPr>
            <a:r>
              <a:rPr lang="en-US" altLang="en-US" sz="1000">
                <a:latin typeface="Courier New" panose="02070309020205020404" pitchFamily="49" charset="0"/>
              </a:rPr>
              <a:t>  double theight = 1.5; </a:t>
            </a:r>
          </a:p>
          <a:p>
            <a:pPr lvl="1">
              <a:spcBef>
                <a:spcPct val="0"/>
              </a:spcBef>
              <a:buClrTx/>
              <a:buSzTx/>
              <a:buFontTx/>
              <a:buNone/>
            </a:pPr>
            <a:r>
              <a:rPr lang="en-US" altLang="en-US" sz="1000">
                <a:latin typeface="Courier New" panose="02070309020205020404" pitchFamily="49" charset="0"/>
              </a:rPr>
              <a:t>  Console.WriteLine(“Area of Rectangle: “ + CalculateArea(length, breadth)); </a:t>
            </a:r>
          </a:p>
          <a:p>
            <a:pPr lvl="1">
              <a:spcBef>
                <a:spcPct val="0"/>
              </a:spcBef>
              <a:buClrTx/>
              <a:buSzTx/>
              <a:buFontTx/>
              <a:buNone/>
            </a:pPr>
            <a:r>
              <a:rPr lang="en-US" altLang="en-US" sz="1000">
                <a:latin typeface="Courier New" panose="02070309020205020404" pitchFamily="49" charset="0"/>
              </a:rPr>
              <a:t>  Console.WriteLine(“Area of triangle: “ + CalculateArea(tbase, theight));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 	</a:t>
            </a:r>
          </a:p>
          <a:p>
            <a:pPr>
              <a:spcBef>
                <a:spcPct val="0"/>
              </a:spcBef>
              <a:buClrTx/>
              <a:buSzTx/>
              <a:buFontTx/>
              <a:buNone/>
            </a:pPr>
            <a:r>
              <a:rPr lang="en-US" altLang="en-US" sz="1000">
                <a:latin typeface="Courier New" panose="02070309020205020404" pitchFamily="49" charset="0"/>
              </a:rPr>
              <a:t>	</a:t>
            </a:r>
          </a:p>
          <a:p>
            <a:pPr eaLnBrk="1" hangingPunct="1">
              <a:lnSpc>
                <a:spcPct val="70000"/>
              </a:lnSpc>
              <a:spcBef>
                <a:spcPct val="50000"/>
              </a:spcBef>
              <a:buClrTx/>
              <a:buSzTx/>
              <a:buFontTx/>
              <a:buNone/>
            </a:pPr>
            <a:endParaRPr lang="en-GB" altLang="en-US" sz="1000">
              <a:latin typeface="Courier New" panose="02070309020205020404" pitchFamily="49" charset="0"/>
            </a:endParaRPr>
          </a:p>
          <a:p>
            <a:pPr eaLnBrk="1" hangingPunct="1">
              <a:lnSpc>
                <a:spcPct val="70000"/>
              </a:lnSpc>
              <a:spcBef>
                <a:spcPct val="50000"/>
              </a:spcBef>
              <a:buClrTx/>
              <a:buSzTx/>
              <a:buFontTx/>
              <a:buNone/>
            </a:pPr>
            <a:endParaRPr lang="en-GB" altLang="en-US" sz="1000">
              <a:latin typeface="Courier New" panose="02070309020205020404" pitchFamily="49" charset="0"/>
            </a:endParaRPr>
          </a:p>
          <a:p>
            <a:pPr eaLnBrk="1" hangingPunct="1">
              <a:lnSpc>
                <a:spcPct val="70000"/>
              </a:lnSpc>
              <a:spcBef>
                <a:spcPct val="50000"/>
              </a:spcBef>
              <a:buClrTx/>
              <a:buSzTx/>
              <a:buFontTx/>
              <a:buNone/>
            </a:pPr>
            <a:endParaRPr lang="en-US" altLang="en-US" sz="1000">
              <a:latin typeface="Courier New" panose="02070309020205020404" pitchFamily="49" charset="0"/>
              <a:cs typeface="Courier New" panose="02070309020205020404" pitchFamily="49" charset="0"/>
            </a:endParaRPr>
          </a:p>
        </p:txBody>
      </p:sp>
      <p:sp>
        <p:nvSpPr>
          <p:cNvPr id="85001" name="Rectangle 12"/>
          <p:cNvSpPr>
            <a:spLocks noChangeArrowheads="1"/>
          </p:cNvSpPr>
          <p:nvPr/>
        </p:nvSpPr>
        <p:spPr bwMode="auto">
          <a:xfrm>
            <a:off x="4648200" y="5743257"/>
            <a:ext cx="4572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eaLnBrk="1" hangingPunct="1">
              <a:lnSpc>
                <a:spcPct val="70000"/>
              </a:lnSpc>
              <a:spcBef>
                <a:spcPct val="50000"/>
              </a:spcBef>
              <a:buClrTx/>
              <a:buSzTx/>
              <a:buFont typeface="Wingdings" panose="05000000000000000000" pitchFamily="2" charset="2"/>
              <a:buNone/>
            </a:pPr>
            <a:r>
              <a:rPr lang="en-US" altLang="en-US" sz="1400" dirty="0">
                <a:latin typeface="Courier New" panose="02070309020205020404" pitchFamily="49" charset="0"/>
                <a:cs typeface="Courier New" panose="02070309020205020404" pitchFamily="49" charset="0"/>
              </a:rPr>
              <a:t>Area of Rectangle: 220</a:t>
            </a:r>
            <a:endParaRPr lang="en-GB" altLang="en-US" sz="1400" dirty="0">
              <a:latin typeface="Courier New" panose="02070309020205020404" pitchFamily="49" charset="0"/>
              <a:cs typeface="Courier New" panose="02070309020205020404" pitchFamily="49" charset="0"/>
            </a:endParaRPr>
          </a:p>
          <a:p>
            <a:pPr eaLnBrk="1" hangingPunct="1">
              <a:lnSpc>
                <a:spcPct val="70000"/>
              </a:lnSpc>
              <a:spcBef>
                <a:spcPct val="50000"/>
              </a:spcBef>
              <a:buClrTx/>
              <a:buSzTx/>
              <a:buFont typeface="Wingdings" panose="05000000000000000000" pitchFamily="2" charset="2"/>
              <a:buNone/>
            </a:pPr>
            <a:r>
              <a:rPr lang="en-US" altLang="en-US" sz="1400" dirty="0">
                <a:latin typeface="Courier New" panose="02070309020205020404" pitchFamily="49" charset="0"/>
                <a:cs typeface="Courier New" panose="02070309020205020404" pitchFamily="49" charset="0"/>
              </a:rPr>
              <a:t>Area of triangle: 1.875</a:t>
            </a:r>
            <a:endParaRPr lang="en-GB" altLang="en-US" sz="1400" dirty="0">
              <a:latin typeface="Courier New" panose="02070309020205020404" pitchFamily="49" charset="0"/>
              <a:cs typeface="Courier New" panose="02070309020205020404" pitchFamily="49" charset="0"/>
            </a:endParaRPr>
          </a:p>
          <a:p>
            <a:pPr eaLnBrk="1" hangingPunct="1">
              <a:lnSpc>
                <a:spcPct val="70000"/>
              </a:lnSpc>
              <a:spcBef>
                <a:spcPct val="50000"/>
              </a:spcBef>
              <a:buClrTx/>
              <a:buSzTx/>
              <a:buFont typeface="Wingdings" panose="05000000000000000000" pitchFamily="2" charset="2"/>
              <a:buNone/>
            </a:pPr>
            <a:endParaRPr lang="en-GB" altLang="en-US" sz="1400" dirty="0">
              <a:latin typeface="Calibri" panose="020F0502020204030204" pitchFamily="34" charset="0"/>
            </a:endParaRPr>
          </a:p>
        </p:txBody>
      </p:sp>
      <p:sp>
        <p:nvSpPr>
          <p:cNvPr id="85002" name="Text Box 4"/>
          <p:cNvSpPr txBox="1">
            <a:spLocks noChangeArrowheads="1"/>
          </p:cNvSpPr>
          <p:nvPr/>
        </p:nvSpPr>
        <p:spPr bwMode="auto">
          <a:xfrm>
            <a:off x="2209800" y="1127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
        <p:nvSpPr>
          <p:cNvPr id="85003" name="Text Box 4"/>
          <p:cNvSpPr txBox="1">
            <a:spLocks noChangeArrowheads="1"/>
          </p:cNvSpPr>
          <p:nvPr/>
        </p:nvSpPr>
        <p:spPr bwMode="auto">
          <a:xfrm>
            <a:off x="3200400" y="5791200"/>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dirty="0">
                <a:solidFill>
                  <a:schemeClr val="bg1"/>
                </a:solidFill>
                <a:latin typeface="Tahoma" panose="020B0604030504040204" pitchFamily="34" charset="0"/>
              </a:rPr>
              <a:t>Output</a:t>
            </a:r>
          </a:p>
        </p:txBody>
      </p:sp>
    </p:spTree>
    <p:extLst>
      <p:ext uri="{BB962C8B-B14F-4D97-AF65-F5344CB8AC3E}">
        <p14:creationId xmlns:p14="http://schemas.microsoft.com/office/powerpoint/2010/main" val="1637881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2"/>
          <p:cNvSpPr>
            <a:spLocks noGrp="1"/>
          </p:cNvSpPr>
          <p:nvPr>
            <p:ph type="title"/>
          </p:nvPr>
        </p:nvSpPr>
        <p:spPr/>
        <p:txBody>
          <a:bodyPr/>
          <a:lstStyle/>
          <a:p>
            <a:pPr eaLnBrk="1" hangingPunct="1"/>
            <a:r>
              <a:rPr lang="en-US" altLang="en-US" smtClean="0">
                <a:latin typeface="Calibri" panose="020F0502020204030204" pitchFamily="34" charset="0"/>
              </a:rPr>
              <a:t>Compile-time and Run-time Polymorphism 1-3 </a:t>
            </a:r>
            <a:endParaRPr lang="en-IN" altLang="en-US" smtClean="0">
              <a:latin typeface="Arial" panose="020B0604020202020204" pitchFamily="34" charset="0"/>
            </a:endParaRPr>
          </a:p>
        </p:txBody>
      </p:sp>
      <p:sp>
        <p:nvSpPr>
          <p:cNvPr id="87043" name="Content Placeholder 2"/>
          <p:cNvSpPr>
            <a:spLocks noGrp="1"/>
          </p:cNvSpPr>
          <p:nvPr>
            <p:ph type="body" idx="1"/>
          </p:nvPr>
        </p:nvSpPr>
        <p:spPr/>
        <p:txBody>
          <a:bodyPr/>
          <a:lstStyle/>
          <a:p>
            <a:r>
              <a:rPr lang="en-US" altLang="en-US" sz="2000">
                <a:latin typeface="Calibri" panose="020F0502020204030204" pitchFamily="34" charset="0"/>
              </a:rPr>
              <a:t>Polymorphism can be broadly classified into the following categories:</a:t>
            </a:r>
          </a:p>
          <a:p>
            <a:pPr lvl="1">
              <a:lnSpc>
                <a:spcPct val="90000"/>
              </a:lnSpc>
            </a:pPr>
            <a:r>
              <a:rPr lang="en-US" altLang="en-US" sz="2000">
                <a:latin typeface="Calibri" panose="020F0502020204030204" pitchFamily="34" charset="0"/>
              </a:rPr>
              <a:t>Compile-time polymorphism </a:t>
            </a:r>
          </a:p>
          <a:p>
            <a:pPr lvl="1">
              <a:lnSpc>
                <a:spcPct val="90000"/>
              </a:lnSpc>
            </a:pPr>
            <a:r>
              <a:rPr lang="en-US" altLang="en-US" sz="2000">
                <a:latin typeface="Calibri" panose="020F0502020204030204" pitchFamily="34" charset="0"/>
              </a:rPr>
              <a:t>Run-time polymorphism</a:t>
            </a:r>
          </a:p>
          <a:p>
            <a:r>
              <a:rPr lang="en-US" altLang="en-US" sz="2000">
                <a:latin typeface="Calibri" panose="020F0502020204030204" pitchFamily="34" charset="0"/>
              </a:rPr>
              <a:t>The following table differentiates between compile-time and run-time polymorphism:</a:t>
            </a: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GB" altLang="en-US" sz="1800">
              <a:latin typeface="Calibri" panose="020F0502020204030204" pitchFamily="34" charset="0"/>
            </a:endParaRPr>
          </a:p>
          <a:p>
            <a:pPr>
              <a:buFont typeface="Wingdings" panose="05000000000000000000" pitchFamily="2" charset="2"/>
              <a:buNone/>
            </a:pPr>
            <a:r>
              <a:rPr lang="en-US" altLang="en-US" sz="1800" b="1">
                <a:latin typeface="Calibri" panose="020F0502020204030204" pitchFamily="34" charset="0"/>
              </a:rPr>
              <a:t>                </a:t>
            </a:r>
            <a:endParaRPr lang="en-GB" altLang="en-US" sz="1800" b="1">
              <a:latin typeface="Calibri" panose="020F0502020204030204" pitchFamily="34" charset="0"/>
            </a:endParaRPr>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87047"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2AD03B34-6A1F-45BC-AA92-DFAE3695BBBE}" type="slidenum">
              <a:rPr lang="en-IN" altLang="en-US" sz="1200">
                <a:solidFill>
                  <a:schemeClr val="bg1"/>
                </a:solidFill>
                <a:latin typeface="Calibri" panose="020F0502020204030204" pitchFamily="34" charset="0"/>
              </a:rPr>
              <a:pPr>
                <a:spcBef>
                  <a:spcPct val="0"/>
                </a:spcBef>
                <a:buClrTx/>
                <a:buSzTx/>
                <a:buFontTx/>
                <a:buNone/>
              </a:pPr>
              <a:t>51</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7" name="Group 28"/>
          <p:cNvGraphicFramePr>
            <a:graphicFrameLocks noGrp="1"/>
          </p:cNvGraphicFramePr>
          <p:nvPr/>
        </p:nvGraphicFramePr>
        <p:xfrm>
          <a:off x="2133600" y="2590800"/>
          <a:ext cx="7772400" cy="2209812"/>
        </p:xfrm>
        <a:graphic>
          <a:graphicData uri="http://schemas.openxmlformats.org/drawingml/2006/table">
            <a:tbl>
              <a:tblPr/>
              <a:tblGrid>
                <a:gridCol w="3681662"/>
                <a:gridCol w="4090738"/>
              </a:tblGrid>
              <a:tr h="350320">
                <a:tc>
                  <a:txBody>
                    <a:bodyPr/>
                    <a:lstStyle/>
                    <a:p>
                      <a:pPr marL="0" marR="0" algn="ctr">
                        <a:lnSpc>
                          <a:spcPct val="115000"/>
                        </a:lnSpc>
                        <a:spcBef>
                          <a:spcPts val="0"/>
                        </a:spcBef>
                        <a:spcAft>
                          <a:spcPts val="0"/>
                        </a:spcAft>
                      </a:pPr>
                      <a:r>
                        <a:rPr lang="en-US" sz="1400" b="1" dirty="0" smtClean="0">
                          <a:solidFill>
                            <a:srgbClr val="000000"/>
                          </a:solidFill>
                          <a:latin typeface="Calibri"/>
                          <a:ea typeface="Calibri"/>
                        </a:rPr>
                        <a:t>Compile-time Polymorphism</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400" b="1">
                          <a:solidFill>
                            <a:srgbClr val="000000"/>
                          </a:solidFill>
                          <a:latin typeface="Calibri"/>
                          <a:ea typeface="Calibri"/>
                        </a:rPr>
                        <a:t>Run-time Polymorphism</a:t>
                      </a:r>
                      <a:endParaRPr lang="en-GB" sz="14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439018">
                <a:tc>
                  <a:txBody>
                    <a:bodyPr/>
                    <a:lstStyle/>
                    <a:p>
                      <a:pPr marL="0" marR="0">
                        <a:lnSpc>
                          <a:spcPct val="115000"/>
                        </a:lnSpc>
                        <a:spcBef>
                          <a:spcPts val="0"/>
                        </a:spcBef>
                        <a:spcAft>
                          <a:spcPts val="0"/>
                        </a:spcAft>
                      </a:pPr>
                      <a:r>
                        <a:rPr lang="en-US" sz="1400" dirty="0">
                          <a:solidFill>
                            <a:srgbClr val="000000"/>
                          </a:solidFill>
                          <a:latin typeface="Calibri"/>
                          <a:ea typeface="Calibri"/>
                        </a:rPr>
                        <a:t>Is implemented through method </a:t>
                      </a:r>
                      <a:r>
                        <a:rPr lang="en-US" sz="1400" b="1" dirty="0">
                          <a:solidFill>
                            <a:srgbClr val="000000"/>
                          </a:solidFill>
                          <a:latin typeface="Calibri"/>
                          <a:ea typeface="Calibri"/>
                        </a:rPr>
                        <a:t>overloading</a:t>
                      </a:r>
                      <a:r>
                        <a:rPr lang="en-US" sz="1400" dirty="0">
                          <a:solidFill>
                            <a:srgbClr val="000000"/>
                          </a:solidFill>
                          <a:latin typeface="Calibri"/>
                          <a:ea typeface="Calibri"/>
                        </a:rPr>
                        <a:t>.</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Is implemented through method </a:t>
                      </a:r>
                      <a:r>
                        <a:rPr lang="en-US" sz="1400" b="1" dirty="0">
                          <a:solidFill>
                            <a:srgbClr val="000000"/>
                          </a:solidFill>
                          <a:latin typeface="Calibri"/>
                          <a:ea typeface="Calibri"/>
                        </a:rPr>
                        <a:t>overriding</a:t>
                      </a:r>
                      <a:r>
                        <a:rPr lang="en-US" sz="1400" dirty="0">
                          <a:solidFill>
                            <a:srgbClr val="000000"/>
                          </a:solidFill>
                          <a:latin typeface="Calibri"/>
                          <a:ea typeface="Calibri"/>
                        </a:rPr>
                        <a:t>.</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981444">
                <a:tc>
                  <a:txBody>
                    <a:bodyPr/>
                    <a:lstStyle/>
                    <a:p>
                      <a:pPr marL="0" marR="0">
                        <a:lnSpc>
                          <a:spcPct val="115000"/>
                        </a:lnSpc>
                        <a:spcBef>
                          <a:spcPts val="0"/>
                        </a:spcBef>
                        <a:spcAft>
                          <a:spcPts val="0"/>
                        </a:spcAft>
                      </a:pPr>
                      <a:r>
                        <a:rPr lang="en-US" sz="1400" dirty="0">
                          <a:solidFill>
                            <a:srgbClr val="000000"/>
                          </a:solidFill>
                          <a:latin typeface="Calibri"/>
                          <a:ea typeface="Calibri"/>
                        </a:rPr>
                        <a:t>Is executed at the compile-time since the compiler knows which method to execute depending on the number of parameters and their data types.</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Is executed at run-time since the compiler does not know the method to be executed, whether it is the base class method that will be called or the derived class method.</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439018">
                <a:tc>
                  <a:txBody>
                    <a:bodyPr/>
                    <a:lstStyle/>
                    <a:p>
                      <a:pPr marL="0" marR="0">
                        <a:lnSpc>
                          <a:spcPct val="115000"/>
                        </a:lnSpc>
                        <a:spcBef>
                          <a:spcPts val="0"/>
                        </a:spcBef>
                        <a:spcAft>
                          <a:spcPts val="0"/>
                        </a:spcAft>
                      </a:pPr>
                      <a:r>
                        <a:rPr lang="en-US" sz="1400" dirty="0">
                          <a:solidFill>
                            <a:srgbClr val="000000"/>
                          </a:solidFill>
                          <a:latin typeface="Calibri"/>
                          <a:ea typeface="Calibri"/>
                        </a:rPr>
                        <a:t>Is referred to as </a:t>
                      </a:r>
                      <a:r>
                        <a:rPr lang="en-US" sz="1400" b="1" dirty="0">
                          <a:solidFill>
                            <a:srgbClr val="000000"/>
                          </a:solidFill>
                          <a:latin typeface="Calibri"/>
                          <a:ea typeface="Calibri"/>
                        </a:rPr>
                        <a:t>static </a:t>
                      </a:r>
                      <a:r>
                        <a:rPr lang="en-US" sz="1400" dirty="0">
                          <a:solidFill>
                            <a:srgbClr val="000000"/>
                          </a:solidFill>
                          <a:latin typeface="Calibri"/>
                          <a:ea typeface="Calibri"/>
                        </a:rPr>
                        <a:t>polymorphism.</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Is referred to as </a:t>
                      </a:r>
                      <a:r>
                        <a:rPr lang="en-US" sz="1400" b="1" dirty="0">
                          <a:solidFill>
                            <a:srgbClr val="000000"/>
                          </a:solidFill>
                          <a:latin typeface="Calibri"/>
                          <a:ea typeface="Calibri"/>
                        </a:rPr>
                        <a:t>dynamic </a:t>
                      </a:r>
                      <a:r>
                        <a:rPr lang="en-US" sz="1400" dirty="0">
                          <a:solidFill>
                            <a:srgbClr val="000000"/>
                          </a:solidFill>
                          <a:latin typeface="Calibri"/>
                          <a:ea typeface="Calibri"/>
                        </a:rPr>
                        <a:t>polymorphism.</a:t>
                      </a:r>
                      <a:endParaRPr lang="en-GB"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Tree>
    <p:extLst>
      <p:ext uri="{BB962C8B-B14F-4D97-AF65-F5344CB8AC3E}">
        <p14:creationId xmlns:p14="http://schemas.microsoft.com/office/powerpoint/2010/main" val="30569458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2"/>
          <p:cNvSpPr>
            <a:spLocks noGrp="1"/>
          </p:cNvSpPr>
          <p:nvPr>
            <p:ph type="title"/>
          </p:nvPr>
        </p:nvSpPr>
        <p:spPr/>
        <p:txBody>
          <a:bodyPr/>
          <a:lstStyle/>
          <a:p>
            <a:pPr eaLnBrk="1" hangingPunct="1"/>
            <a:r>
              <a:rPr lang="en-US" altLang="en-US" smtClean="0">
                <a:latin typeface="Calibri" panose="020F0502020204030204" pitchFamily="34" charset="0"/>
              </a:rPr>
              <a:t>Compile-time and Run-time Polymorphism 2-3 </a:t>
            </a:r>
            <a:endParaRPr lang="en-IN" altLang="en-US" smtClean="0">
              <a:latin typeface="Arial" panose="020B0604020202020204" pitchFamily="34" charset="0"/>
            </a:endParaRPr>
          </a:p>
        </p:txBody>
      </p:sp>
      <p:sp>
        <p:nvSpPr>
          <p:cNvPr id="2" name="Text Placeholder 1"/>
          <p:cNvSpPr>
            <a:spLocks noGrp="1"/>
          </p:cNvSpPr>
          <p:nvPr>
            <p:ph type="body" idx="1"/>
          </p:nvPr>
        </p:nvSpPr>
        <p:spPr/>
        <p:txBody>
          <a:bodyPr/>
          <a:lstStyle/>
          <a:p>
            <a:endParaRPr lang="en-US"/>
          </a:p>
        </p:txBody>
      </p:sp>
      <p:sp>
        <p:nvSpPr>
          <p:cNvPr id="89094"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7F7A328D-20AF-4382-BD98-53C040840A43}" type="slidenum">
              <a:rPr lang="en-IN" altLang="en-US" sz="1200">
                <a:solidFill>
                  <a:schemeClr val="bg1"/>
                </a:solidFill>
                <a:latin typeface="Calibri" panose="020F0502020204030204" pitchFamily="34" charset="0"/>
              </a:rPr>
              <a:pPr>
                <a:spcBef>
                  <a:spcPct val="0"/>
                </a:spcBef>
                <a:buClrTx/>
                <a:buSzTx/>
                <a:buFontTx/>
                <a:buNone/>
              </a:pPr>
              <a:t>52</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89095" name="Content Placeholder 2"/>
          <p:cNvSpPr txBox="1">
            <a:spLocks/>
          </p:cNvSpPr>
          <p:nvPr/>
        </p:nvSpPr>
        <p:spPr bwMode="auto">
          <a:xfrm>
            <a:off x="1981200" y="838200"/>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r>
              <a:rPr lang="en-US" altLang="en-US" sz="1800">
                <a:latin typeface="Calibri" panose="020F0502020204030204" pitchFamily="34" charset="0"/>
              </a:rPr>
              <a:t>The following code demonstrates the implementation of run-time polymorphism:</a:t>
            </a:r>
            <a:endParaRPr lang="en-GB" altLang="en-US" sz="1800"/>
          </a:p>
          <a:p>
            <a:pPr>
              <a:buFont typeface="Wingdings" panose="05000000000000000000" pitchFamily="2" charset="2"/>
              <a:buNone/>
            </a:pPr>
            <a:endParaRPr lang="en-US" altLang="en-US" sz="1800">
              <a:latin typeface="Calibri" panose="020F0502020204030204" pitchFamily="34" charset="0"/>
            </a:endParaRPr>
          </a:p>
          <a:p>
            <a:endParaRPr lang="en-US" altLang="en-US" sz="1800">
              <a:latin typeface="Calibri" panose="020F0502020204030204" pitchFamily="34" charset="0"/>
            </a:endParaRPr>
          </a:p>
          <a:p>
            <a:endParaRPr lang="en-US" altLang="en-US" sz="1800">
              <a:latin typeface="Calibri" panose="020F0502020204030204" pitchFamily="34" charset="0"/>
            </a:endParaRPr>
          </a:p>
        </p:txBody>
      </p:sp>
      <p:sp>
        <p:nvSpPr>
          <p:cNvPr id="89096" name="Text Box 6"/>
          <p:cNvSpPr txBox="1">
            <a:spLocks noChangeArrowheads="1"/>
          </p:cNvSpPr>
          <p:nvPr/>
        </p:nvSpPr>
        <p:spPr bwMode="auto">
          <a:xfrm>
            <a:off x="2438400" y="1676400"/>
            <a:ext cx="7239000" cy="46482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200">
                <a:latin typeface="Courier New" panose="02070309020205020404" pitchFamily="49" charset="0"/>
              </a:rPr>
              <a:t>using System; </a:t>
            </a:r>
          </a:p>
          <a:p>
            <a:pPr>
              <a:spcBef>
                <a:spcPct val="0"/>
              </a:spcBef>
              <a:buClrTx/>
              <a:buSzTx/>
              <a:buFontTx/>
              <a:buNone/>
            </a:pPr>
            <a:r>
              <a:rPr lang="en-US" altLang="en-US" sz="1200">
                <a:latin typeface="Courier New" panose="02070309020205020404" pitchFamily="49" charset="0"/>
              </a:rPr>
              <a:t>class Circle </a:t>
            </a:r>
          </a:p>
          <a:p>
            <a:pPr>
              <a:spcBef>
                <a:spcPct val="0"/>
              </a:spcBef>
              <a:buClrTx/>
              <a:buSzTx/>
              <a:buFontTx/>
              <a:buNone/>
            </a:pPr>
            <a:r>
              <a:rPr lang="en-US" altLang="en-US" sz="1200">
                <a:latin typeface="Courier New" panose="02070309020205020404" pitchFamily="49" charset="0"/>
              </a:rPr>
              <a:t>{ </a:t>
            </a:r>
          </a:p>
          <a:p>
            <a:pPr lvl="1">
              <a:spcBef>
                <a:spcPct val="0"/>
              </a:spcBef>
              <a:buClrTx/>
              <a:buSzTx/>
              <a:buFontTx/>
              <a:buNone/>
            </a:pPr>
            <a:r>
              <a:rPr lang="en-US" altLang="en-US" sz="1200">
                <a:latin typeface="Courier New" panose="02070309020205020404" pitchFamily="49" charset="0"/>
              </a:rPr>
              <a:t>protected const double PI = 3.14; </a:t>
            </a:r>
          </a:p>
          <a:p>
            <a:pPr lvl="1">
              <a:spcBef>
                <a:spcPct val="0"/>
              </a:spcBef>
              <a:buClrTx/>
              <a:buSzTx/>
              <a:buFontTx/>
              <a:buNone/>
            </a:pPr>
            <a:r>
              <a:rPr lang="en-US" altLang="en-US" sz="1200">
                <a:latin typeface="Courier New" panose="02070309020205020404" pitchFamily="49" charset="0"/>
              </a:rPr>
              <a:t>protected double Radius = 14.9; </a:t>
            </a:r>
          </a:p>
          <a:p>
            <a:pPr lvl="1">
              <a:spcBef>
                <a:spcPct val="0"/>
              </a:spcBef>
              <a:buClrTx/>
              <a:buSzTx/>
              <a:buFontTx/>
              <a:buNone/>
            </a:pPr>
            <a:r>
              <a:rPr lang="en-US" altLang="en-US" sz="1200">
                <a:latin typeface="Courier New" panose="02070309020205020404" pitchFamily="49" charset="0"/>
              </a:rPr>
              <a:t>public virtual double Area() </a:t>
            </a:r>
          </a:p>
          <a:p>
            <a:pPr lvl="1">
              <a:spcBef>
                <a:spcPct val="0"/>
              </a:spcBef>
              <a:buClrTx/>
              <a:buSzTx/>
              <a:buFontTx/>
              <a:buNone/>
            </a:pPr>
            <a:r>
              <a:rPr lang="en-US" altLang="en-US" sz="1200">
                <a:latin typeface="Courier New" panose="02070309020205020404" pitchFamily="49" charset="0"/>
              </a:rPr>
              <a:t>{</a:t>
            </a:r>
          </a:p>
          <a:p>
            <a:pPr lvl="1">
              <a:spcBef>
                <a:spcPct val="0"/>
              </a:spcBef>
              <a:buClrTx/>
              <a:buSzTx/>
              <a:buFontTx/>
              <a:buNone/>
            </a:pPr>
            <a:r>
              <a:rPr lang="en-US" altLang="en-US" sz="1200">
                <a:latin typeface="Courier New" panose="02070309020205020404" pitchFamily="49" charset="0"/>
              </a:rPr>
              <a:t>return PI * Radius * Radius; </a:t>
            </a:r>
          </a:p>
          <a:p>
            <a:pPr lvl="1">
              <a:spcBef>
                <a:spcPct val="0"/>
              </a:spcBef>
              <a:buClrTx/>
              <a:buSzTx/>
              <a:buFontTx/>
              <a:buNone/>
            </a:pPr>
            <a:r>
              <a:rPr lang="en-US" altLang="en-US" sz="1200">
                <a:latin typeface="Courier New" panose="02070309020205020404" pitchFamily="49" charset="0"/>
              </a:rPr>
              <a:t>} </a:t>
            </a:r>
          </a:p>
          <a:p>
            <a:pPr>
              <a:spcBef>
                <a:spcPct val="0"/>
              </a:spcBef>
              <a:buClrTx/>
              <a:buSzTx/>
              <a:buFontTx/>
              <a:buNone/>
            </a:pPr>
            <a:r>
              <a:rPr lang="en-US" altLang="en-US" sz="1200">
                <a:latin typeface="Courier New" panose="02070309020205020404" pitchFamily="49" charset="0"/>
              </a:rPr>
              <a:t>}</a:t>
            </a:r>
          </a:p>
          <a:p>
            <a:pPr lvl="1">
              <a:spcBef>
                <a:spcPct val="0"/>
              </a:spcBef>
              <a:buClrTx/>
              <a:buSzTx/>
              <a:buFontTx/>
              <a:buNone/>
            </a:pPr>
            <a:r>
              <a:rPr lang="en-US" altLang="en-US" sz="1200">
                <a:latin typeface="Courier New" panose="02070309020205020404" pitchFamily="49" charset="0"/>
              </a:rPr>
              <a:t>class Cone : Circle </a:t>
            </a:r>
          </a:p>
          <a:p>
            <a:pPr lvl="1">
              <a:spcBef>
                <a:spcPct val="0"/>
              </a:spcBef>
              <a:buClrTx/>
              <a:buSzTx/>
              <a:buFontTx/>
              <a:buNone/>
            </a:pPr>
            <a:r>
              <a:rPr lang="en-US" altLang="en-US" sz="1200">
                <a:latin typeface="Courier New" panose="02070309020205020404" pitchFamily="49" charset="0"/>
              </a:rPr>
              <a:t>{ </a:t>
            </a:r>
          </a:p>
          <a:p>
            <a:pPr lvl="1">
              <a:spcBef>
                <a:spcPct val="0"/>
              </a:spcBef>
              <a:buClrTx/>
              <a:buSzTx/>
              <a:buFontTx/>
              <a:buNone/>
            </a:pPr>
            <a:r>
              <a:rPr lang="en-US" altLang="en-US" sz="1200">
                <a:latin typeface="Courier New" panose="02070309020205020404" pitchFamily="49" charset="0"/>
              </a:rPr>
              <a:t>protected double Side = 10.2; </a:t>
            </a:r>
          </a:p>
          <a:p>
            <a:pPr lvl="1">
              <a:spcBef>
                <a:spcPct val="0"/>
              </a:spcBef>
              <a:buClrTx/>
              <a:buSzTx/>
              <a:buFontTx/>
              <a:buNone/>
            </a:pPr>
            <a:r>
              <a:rPr lang="en-US" altLang="en-US" sz="1200">
                <a:latin typeface="Courier New" panose="02070309020205020404" pitchFamily="49" charset="0"/>
              </a:rPr>
              <a:t>public override double Area() </a:t>
            </a:r>
          </a:p>
          <a:p>
            <a:pPr lvl="1">
              <a:spcBef>
                <a:spcPct val="0"/>
              </a:spcBef>
              <a:buClrTx/>
              <a:buSzTx/>
              <a:buFontTx/>
              <a:buNone/>
            </a:pPr>
            <a:r>
              <a:rPr lang="en-US" altLang="en-US" sz="1200">
                <a:latin typeface="Courier New" panose="02070309020205020404" pitchFamily="49" charset="0"/>
              </a:rPr>
              <a:t>{ </a:t>
            </a:r>
          </a:p>
          <a:p>
            <a:pPr lvl="1">
              <a:spcBef>
                <a:spcPct val="0"/>
              </a:spcBef>
              <a:buClrTx/>
              <a:buSzTx/>
              <a:buFontTx/>
              <a:buNone/>
            </a:pPr>
            <a:r>
              <a:rPr lang="en-US" altLang="en-US" sz="1200">
                <a:latin typeface="Courier New" panose="02070309020205020404" pitchFamily="49" charset="0"/>
              </a:rPr>
              <a:t>return PI * Radius * Side; </a:t>
            </a:r>
          </a:p>
          <a:p>
            <a:pPr lvl="1">
              <a:spcBef>
                <a:spcPct val="0"/>
              </a:spcBef>
              <a:buClrTx/>
              <a:buSzTx/>
              <a:buFontTx/>
              <a:buNone/>
            </a:pPr>
            <a:r>
              <a:rPr lang="en-US" altLang="en-US" sz="1200">
                <a:latin typeface="Courier New" panose="02070309020205020404" pitchFamily="49" charset="0"/>
              </a:rPr>
              <a:t>} </a:t>
            </a:r>
          </a:p>
          <a:p>
            <a:pPr lvl="1">
              <a:spcBef>
                <a:spcPct val="0"/>
              </a:spcBef>
              <a:buClrTx/>
              <a:buSzTx/>
              <a:buFontTx/>
              <a:buNone/>
            </a:pPr>
            <a:r>
              <a:rPr lang="en-US" altLang="en-US" sz="1200">
                <a:latin typeface="Courier New" panose="02070309020205020404" pitchFamily="49" charset="0"/>
              </a:rPr>
              <a:t>static void Main(string[] args) </a:t>
            </a:r>
          </a:p>
          <a:p>
            <a:pPr lvl="1">
              <a:spcBef>
                <a:spcPct val="0"/>
              </a:spcBef>
              <a:buClrTx/>
              <a:buSzTx/>
              <a:buFontTx/>
              <a:buNone/>
            </a:pPr>
            <a:r>
              <a:rPr lang="en-US" altLang="en-US" sz="1200">
                <a:latin typeface="Courier New" panose="02070309020205020404" pitchFamily="49" charset="0"/>
              </a:rPr>
              <a:t>{ </a:t>
            </a:r>
          </a:p>
          <a:p>
            <a:pPr lvl="1">
              <a:spcBef>
                <a:spcPct val="0"/>
              </a:spcBef>
              <a:buClrTx/>
              <a:buSzTx/>
              <a:buFontTx/>
              <a:buNone/>
            </a:pPr>
            <a:r>
              <a:rPr lang="en-US" altLang="en-US" sz="1200">
                <a:latin typeface="Courier New" panose="02070309020205020404" pitchFamily="49" charset="0"/>
              </a:rPr>
              <a:t>Circle objRunOne = new Circle(); </a:t>
            </a:r>
          </a:p>
          <a:p>
            <a:pPr lvl="1">
              <a:spcBef>
                <a:spcPct val="0"/>
              </a:spcBef>
              <a:buClrTx/>
              <a:buSzTx/>
              <a:buFontTx/>
              <a:buNone/>
            </a:pPr>
            <a:r>
              <a:rPr lang="en-US" altLang="en-US" sz="1200">
                <a:latin typeface="Courier New" panose="02070309020205020404" pitchFamily="49" charset="0"/>
              </a:rPr>
              <a:t>Console.WriteLine(“Area is: “ + objRunOne.Area()); </a:t>
            </a:r>
          </a:p>
          <a:p>
            <a:pPr lvl="1">
              <a:spcBef>
                <a:spcPct val="0"/>
              </a:spcBef>
              <a:buClrTx/>
              <a:buSzTx/>
              <a:buFontTx/>
              <a:buNone/>
            </a:pPr>
            <a:r>
              <a:rPr lang="en-US" altLang="en-US" sz="1200">
                <a:latin typeface="Courier New" panose="02070309020205020404" pitchFamily="49" charset="0"/>
              </a:rPr>
              <a:t>Circle objRunTwo = new Cone(); </a:t>
            </a:r>
          </a:p>
          <a:p>
            <a:pPr lvl="1">
              <a:spcBef>
                <a:spcPct val="0"/>
              </a:spcBef>
              <a:buClrTx/>
              <a:buSzTx/>
              <a:buFontTx/>
              <a:buNone/>
            </a:pPr>
            <a:r>
              <a:rPr lang="en-US" altLang="en-US" sz="1200">
                <a:latin typeface="Courier New" panose="02070309020205020404" pitchFamily="49" charset="0"/>
              </a:rPr>
              <a:t>Console.WriteLine(“Area is: “ + objRunTwo.Area()); </a:t>
            </a:r>
          </a:p>
          <a:p>
            <a:pPr lvl="1">
              <a:spcBef>
                <a:spcPct val="0"/>
              </a:spcBef>
              <a:buClrTx/>
              <a:buSzTx/>
              <a:buFontTx/>
              <a:buNone/>
            </a:pPr>
            <a:r>
              <a:rPr lang="en-US" altLang="en-US" sz="1200">
                <a:latin typeface="Courier New" panose="02070309020205020404" pitchFamily="49" charset="0"/>
              </a:rPr>
              <a:t>} </a:t>
            </a:r>
          </a:p>
          <a:p>
            <a:pPr>
              <a:spcBef>
                <a:spcPct val="0"/>
              </a:spcBef>
              <a:buClrTx/>
              <a:buSzTx/>
              <a:buFontTx/>
              <a:buNone/>
            </a:pPr>
            <a:r>
              <a:rPr lang="en-US" altLang="en-US" sz="1200">
                <a:latin typeface="Courier New" panose="02070309020205020404" pitchFamily="49" charset="0"/>
              </a:rPr>
              <a:t>} 	</a:t>
            </a:r>
          </a:p>
          <a:p>
            <a:pPr eaLnBrk="1" hangingPunct="1">
              <a:lnSpc>
                <a:spcPct val="70000"/>
              </a:lnSpc>
              <a:spcBef>
                <a:spcPct val="50000"/>
              </a:spcBef>
              <a:buClrTx/>
              <a:buSzTx/>
              <a:buFontTx/>
              <a:buNone/>
            </a:pPr>
            <a:endParaRPr lang="en-GB" altLang="en-US" sz="1200">
              <a:latin typeface="Courier New" panose="02070309020205020404" pitchFamily="49" charset="0"/>
            </a:endParaRPr>
          </a:p>
          <a:p>
            <a:pPr eaLnBrk="1" hangingPunct="1">
              <a:lnSpc>
                <a:spcPct val="70000"/>
              </a:lnSpc>
              <a:spcBef>
                <a:spcPct val="50000"/>
              </a:spcBef>
              <a:buClrTx/>
              <a:buSzTx/>
              <a:buFontTx/>
              <a:buNone/>
            </a:pPr>
            <a:endParaRPr lang="en-GB" altLang="en-US" sz="2800">
              <a:latin typeface="Courier New" panose="02070309020205020404" pitchFamily="49" charset="0"/>
            </a:endParaRPr>
          </a:p>
          <a:p>
            <a:pPr eaLnBrk="1" hangingPunct="1">
              <a:lnSpc>
                <a:spcPct val="70000"/>
              </a:lnSpc>
              <a:spcBef>
                <a:spcPct val="50000"/>
              </a:spcBef>
              <a:buClrTx/>
              <a:buSzTx/>
              <a:buFontTx/>
              <a:buNone/>
            </a:pPr>
            <a:endParaRPr lang="en-GB" altLang="en-US" sz="2800">
              <a:latin typeface="Courier New" panose="02070309020205020404" pitchFamily="49" charset="0"/>
            </a:endParaRPr>
          </a:p>
          <a:p>
            <a:pPr eaLnBrk="1" hangingPunct="1">
              <a:lnSpc>
                <a:spcPct val="70000"/>
              </a:lnSpc>
              <a:spcBef>
                <a:spcPct val="50000"/>
              </a:spcBef>
              <a:buClrTx/>
              <a:buSzTx/>
              <a:buFontTx/>
              <a:buNone/>
            </a:pPr>
            <a:endParaRPr lang="en-US" altLang="en-US" sz="2800">
              <a:latin typeface="Courier New" panose="02070309020205020404" pitchFamily="49" charset="0"/>
            </a:endParaRPr>
          </a:p>
        </p:txBody>
      </p:sp>
      <p:sp>
        <p:nvSpPr>
          <p:cNvPr id="89097" name="Text Box 4"/>
          <p:cNvSpPr txBox="1">
            <a:spLocks noChangeArrowheads="1"/>
          </p:cNvSpPr>
          <p:nvPr/>
        </p:nvSpPr>
        <p:spPr bwMode="auto">
          <a:xfrm>
            <a:off x="2438400" y="1251585"/>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087973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2"/>
          <p:cNvSpPr>
            <a:spLocks noGrp="1"/>
          </p:cNvSpPr>
          <p:nvPr>
            <p:ph type="title"/>
          </p:nvPr>
        </p:nvSpPr>
        <p:spPr/>
        <p:txBody>
          <a:bodyPr/>
          <a:lstStyle/>
          <a:p>
            <a:pPr eaLnBrk="1" hangingPunct="1"/>
            <a:r>
              <a:rPr lang="en-US" altLang="en-US" smtClean="0">
                <a:latin typeface="Calibri" panose="020F0502020204030204" pitchFamily="34" charset="0"/>
              </a:rPr>
              <a:t>Compile-time and Run-time Polymorphism 3-3 </a:t>
            </a:r>
            <a:endParaRPr lang="en-IN" altLang="en-US" smtClean="0">
              <a:latin typeface="Arial" panose="020B0604020202020204" pitchFamily="34" charset="0"/>
            </a:endParaRPr>
          </a:p>
        </p:txBody>
      </p:sp>
      <p:sp>
        <p:nvSpPr>
          <p:cNvPr id="2" name="Text Placeholder 1"/>
          <p:cNvSpPr>
            <a:spLocks noGrp="1"/>
          </p:cNvSpPr>
          <p:nvPr>
            <p:ph type="body" idx="1"/>
          </p:nvPr>
        </p:nvSpPr>
        <p:spPr/>
        <p:txBody>
          <a:bodyPr/>
          <a:lstStyle/>
          <a:p>
            <a:endParaRPr lang="en-US"/>
          </a:p>
        </p:txBody>
      </p:sp>
      <p:sp>
        <p:nvSpPr>
          <p:cNvPr id="91142"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29A111E9-B03A-48E7-B685-D7B0AEA7D574}" type="slidenum">
              <a:rPr lang="en-IN" altLang="en-US" sz="1200">
                <a:solidFill>
                  <a:schemeClr val="bg1"/>
                </a:solidFill>
                <a:latin typeface="Calibri" panose="020F0502020204030204" pitchFamily="34" charset="0"/>
              </a:rPr>
              <a:pPr>
                <a:spcBef>
                  <a:spcPct val="0"/>
                </a:spcBef>
                <a:buClrTx/>
                <a:buSzTx/>
                <a:buFontTx/>
                <a:buNone/>
              </a:pPr>
              <a:t>53</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sp>
        <p:nvSpPr>
          <p:cNvPr id="78856" name="Content Placeholder 2"/>
          <p:cNvSpPr txBox="1">
            <a:spLocks/>
          </p:cNvSpPr>
          <p:nvPr/>
        </p:nvSpPr>
        <p:spPr bwMode="auto">
          <a:xfrm>
            <a:off x="1752600" y="758825"/>
            <a:ext cx="8077200" cy="5105400"/>
          </a:xfrm>
          <a:prstGeom prst="rect">
            <a:avLst/>
          </a:prstGeom>
          <a:noFill/>
          <a:ln w="9525">
            <a:noFill/>
            <a:miter lim="800000"/>
            <a:headEnd/>
            <a:tailEnd/>
          </a:ln>
        </p:spPr>
        <p:txBody>
          <a:bodyPr/>
          <a:lstStyle/>
          <a:p>
            <a:pPr marL="342900" indent="-342900">
              <a:spcBef>
                <a:spcPct val="20000"/>
              </a:spcBef>
              <a:buClr>
                <a:srgbClr val="004E4C"/>
              </a:buClr>
              <a:buSzPct val="50000"/>
              <a:buFont typeface="Wingdings" pitchFamily="2" charset="2"/>
              <a:buChar char="u"/>
              <a:defRPr/>
            </a:pPr>
            <a:r>
              <a:rPr lang="en-US" sz="2200" dirty="0">
                <a:latin typeface="Calibri" pitchFamily="34" charset="0"/>
              </a:rPr>
              <a:t>In the code:</a:t>
            </a:r>
          </a:p>
          <a:p>
            <a:pPr marL="800100" lvl="1" indent="-342900">
              <a:spcBef>
                <a:spcPct val="20000"/>
              </a:spcBef>
              <a:buClr>
                <a:srgbClr val="004E4C"/>
              </a:buClr>
              <a:buSzPct val="50000"/>
              <a:buFont typeface="Wingdings" pitchFamily="2" charset="2"/>
              <a:buChar char="u"/>
              <a:defRPr/>
            </a:pPr>
            <a:r>
              <a:rPr lang="en-US" sz="1800" dirty="0">
                <a:latin typeface="Calibri" pitchFamily="34" charset="0"/>
              </a:rPr>
              <a:t>The class </a:t>
            </a:r>
            <a:r>
              <a:rPr lang="en-US" sz="1800" b="1" dirty="0">
                <a:cs typeface="Courier New" pitchFamily="49" charset="0"/>
              </a:rPr>
              <a:t>Circle</a:t>
            </a:r>
            <a:r>
              <a:rPr lang="en-US" sz="1800" dirty="0">
                <a:latin typeface="Calibri" pitchFamily="34" charset="0"/>
              </a:rPr>
              <a:t> initializes protected variables and contains a virtual method </a:t>
            </a:r>
            <a:r>
              <a:rPr lang="en-US" sz="1800" b="1" dirty="0">
                <a:cs typeface="Courier New" pitchFamily="49" charset="0"/>
              </a:rPr>
              <a:t>Area()</a:t>
            </a:r>
            <a:r>
              <a:rPr lang="en-US" sz="1800" dirty="0">
                <a:latin typeface="Calibri" pitchFamily="34" charset="0"/>
              </a:rPr>
              <a:t>that returns the area of the circle.</a:t>
            </a:r>
          </a:p>
          <a:p>
            <a:pPr marL="800100" lvl="1" indent="-342900">
              <a:spcBef>
                <a:spcPct val="20000"/>
              </a:spcBef>
              <a:buClr>
                <a:srgbClr val="004E4C"/>
              </a:buClr>
              <a:buSzPct val="50000"/>
              <a:buFont typeface="Wingdings" pitchFamily="2" charset="2"/>
              <a:buChar char="u"/>
              <a:defRPr/>
            </a:pPr>
            <a:r>
              <a:rPr lang="en-US" sz="1800" dirty="0">
                <a:latin typeface="Calibri" pitchFamily="34" charset="0"/>
              </a:rPr>
              <a:t>The class Cone is derived from the class </a:t>
            </a:r>
            <a:r>
              <a:rPr lang="en-US" sz="1800" b="1" dirty="0">
                <a:cs typeface="Courier New" pitchFamily="49" charset="0"/>
              </a:rPr>
              <a:t>Circle</a:t>
            </a:r>
            <a:r>
              <a:rPr lang="en-US" sz="1800" dirty="0">
                <a:latin typeface="Calibri" pitchFamily="34" charset="0"/>
              </a:rPr>
              <a:t>, which overrides the method </a:t>
            </a:r>
            <a:r>
              <a:rPr lang="en-US" sz="1800" b="1" dirty="0">
                <a:cs typeface="Courier New" pitchFamily="49" charset="0"/>
              </a:rPr>
              <a:t>Area()</a:t>
            </a:r>
            <a:r>
              <a:rPr lang="en-US" sz="1800" dirty="0">
                <a:latin typeface="Calibri" pitchFamily="34" charset="0"/>
              </a:rPr>
              <a:t>. </a:t>
            </a:r>
          </a:p>
          <a:p>
            <a:pPr marL="800100" lvl="1" indent="-342900">
              <a:spcBef>
                <a:spcPct val="20000"/>
              </a:spcBef>
              <a:buClr>
                <a:srgbClr val="004E4C"/>
              </a:buClr>
              <a:buSzPct val="50000"/>
              <a:buFont typeface="Wingdings" pitchFamily="2" charset="2"/>
              <a:buChar char="u"/>
              <a:defRPr/>
            </a:pPr>
            <a:r>
              <a:rPr lang="en-US" sz="1800" dirty="0">
                <a:latin typeface="Calibri" pitchFamily="34" charset="0"/>
              </a:rPr>
              <a:t>The </a:t>
            </a:r>
            <a:r>
              <a:rPr lang="en-US" sz="1800" b="1" dirty="0">
                <a:cs typeface="Courier New" pitchFamily="49" charset="0"/>
              </a:rPr>
              <a:t>Area()</a:t>
            </a:r>
            <a:r>
              <a:rPr lang="en-US" sz="1800" dirty="0">
                <a:latin typeface="Calibri" pitchFamily="34" charset="0"/>
              </a:rPr>
              <a:t>method returns the area of the cone by considering the length of the cone, which is initialized to the value 10.2. </a:t>
            </a:r>
          </a:p>
          <a:p>
            <a:pPr marL="800100" lvl="1" indent="-342900">
              <a:spcBef>
                <a:spcPct val="20000"/>
              </a:spcBef>
              <a:buClr>
                <a:srgbClr val="004E4C"/>
              </a:buClr>
              <a:buSzPct val="50000"/>
              <a:buFont typeface="Wingdings" pitchFamily="2" charset="2"/>
              <a:buChar char="u"/>
              <a:defRPr/>
            </a:pPr>
            <a:r>
              <a:rPr lang="en-US" sz="1800" dirty="0">
                <a:latin typeface="Calibri" pitchFamily="34" charset="0"/>
              </a:rPr>
              <a:t>The </a:t>
            </a:r>
            <a:r>
              <a:rPr lang="en-US" sz="1800" dirty="0">
                <a:cs typeface="Courier New" pitchFamily="49" charset="0"/>
              </a:rPr>
              <a:t>Main()</a:t>
            </a:r>
            <a:r>
              <a:rPr lang="en-US" sz="1800" dirty="0">
                <a:latin typeface="Calibri" pitchFamily="34" charset="0"/>
              </a:rPr>
              <a:t> method demonstrates how polymorphism can take place by first creating an object of type </a:t>
            </a:r>
            <a:r>
              <a:rPr lang="en-US" sz="1800" b="1" dirty="0">
                <a:cs typeface="Courier New" pitchFamily="49" charset="0"/>
              </a:rPr>
              <a:t>Circle</a:t>
            </a:r>
            <a:r>
              <a:rPr lang="en-US" sz="1800" dirty="0">
                <a:latin typeface="Calibri" pitchFamily="34" charset="0"/>
              </a:rPr>
              <a:t> and invoking its </a:t>
            </a:r>
            <a:r>
              <a:rPr lang="en-US" sz="1800" b="1" dirty="0">
                <a:cs typeface="Courier New" pitchFamily="49" charset="0"/>
              </a:rPr>
              <a:t>Area()</a:t>
            </a:r>
            <a:r>
              <a:rPr lang="en-US" sz="1800" dirty="0">
                <a:latin typeface="Calibri" pitchFamily="34" charset="0"/>
              </a:rPr>
              <a:t>method and later creating a reference of type </a:t>
            </a:r>
            <a:r>
              <a:rPr lang="en-US" sz="1800" b="1" dirty="0">
                <a:cs typeface="Courier New" pitchFamily="49" charset="0"/>
              </a:rPr>
              <a:t>Circle</a:t>
            </a:r>
            <a:r>
              <a:rPr lang="en-US" sz="1800" dirty="0">
                <a:latin typeface="Calibri" pitchFamily="34" charset="0"/>
              </a:rPr>
              <a:t> but instantiating it to </a:t>
            </a:r>
            <a:r>
              <a:rPr lang="en-US" sz="1800" b="1" dirty="0">
                <a:cs typeface="Courier New" pitchFamily="49" charset="0"/>
              </a:rPr>
              <a:t>Cone</a:t>
            </a:r>
            <a:r>
              <a:rPr lang="en-US" sz="1800" dirty="0">
                <a:latin typeface="Calibri" pitchFamily="34" charset="0"/>
              </a:rPr>
              <a:t> at runtime and then calling the </a:t>
            </a:r>
            <a:r>
              <a:rPr lang="en-US" sz="1800" b="1" dirty="0">
                <a:cs typeface="Courier New" pitchFamily="49" charset="0"/>
              </a:rPr>
              <a:t>Area()</a:t>
            </a:r>
            <a:r>
              <a:rPr lang="en-US" sz="1800" dirty="0">
                <a:latin typeface="Calibri" pitchFamily="34" charset="0"/>
              </a:rPr>
              <a:t>method. </a:t>
            </a:r>
          </a:p>
          <a:p>
            <a:pPr marL="800100" lvl="1" indent="-342900">
              <a:spcBef>
                <a:spcPct val="20000"/>
              </a:spcBef>
              <a:buClr>
                <a:srgbClr val="004E4C"/>
              </a:buClr>
              <a:buSzPct val="50000"/>
              <a:buFont typeface="Wingdings" pitchFamily="2" charset="2"/>
              <a:buChar char="u"/>
              <a:defRPr/>
            </a:pPr>
            <a:r>
              <a:rPr lang="en-US" sz="1800" dirty="0">
                <a:latin typeface="Calibri" pitchFamily="34" charset="0"/>
              </a:rPr>
              <a:t>In this case, the </a:t>
            </a:r>
            <a:r>
              <a:rPr lang="en-US" sz="1800" b="1" dirty="0">
                <a:cs typeface="Courier New" pitchFamily="49" charset="0"/>
              </a:rPr>
              <a:t>Area()</a:t>
            </a:r>
            <a:r>
              <a:rPr lang="en-US" sz="1800" dirty="0">
                <a:latin typeface="Calibri" pitchFamily="34" charset="0"/>
              </a:rPr>
              <a:t>method of </a:t>
            </a:r>
            <a:r>
              <a:rPr lang="en-US" sz="1800" b="1" dirty="0">
                <a:cs typeface="Courier New" pitchFamily="49" charset="0"/>
              </a:rPr>
              <a:t>Cone</a:t>
            </a:r>
            <a:r>
              <a:rPr lang="en-US" sz="1800" dirty="0">
                <a:latin typeface="Calibri" pitchFamily="34" charset="0"/>
              </a:rPr>
              <a:t> will be called even though the reference created was that of </a:t>
            </a:r>
            <a:r>
              <a:rPr lang="en-US" sz="1800" b="1" dirty="0">
                <a:cs typeface="Courier New" pitchFamily="49" charset="0"/>
              </a:rPr>
              <a:t>Circle</a:t>
            </a:r>
            <a:r>
              <a:rPr lang="en-US" sz="1800" dirty="0">
                <a:latin typeface="Calibri" pitchFamily="34" charset="0"/>
              </a:rPr>
              <a:t>.</a:t>
            </a:r>
            <a:endParaRPr lang="en-GB" sz="1800" dirty="0">
              <a:latin typeface="Calibri" pitchFamily="34" charset="0"/>
            </a:endParaRPr>
          </a:p>
          <a:p>
            <a:pPr marL="342900" indent="-342900">
              <a:spcBef>
                <a:spcPct val="20000"/>
              </a:spcBef>
              <a:buClr>
                <a:srgbClr val="004E4C"/>
              </a:buClr>
              <a:buSzPct val="50000"/>
              <a:defRPr/>
            </a:pPr>
            <a:r>
              <a:rPr lang="en-US" sz="2400" dirty="0">
                <a:latin typeface="Calibri" pitchFamily="34" charset="0"/>
              </a:rPr>
              <a:t> </a:t>
            </a:r>
            <a:endParaRPr lang="en-GB" sz="2400" dirty="0">
              <a:latin typeface="Calibri" pitchFamily="34" charset="0"/>
            </a:endParaRPr>
          </a:p>
          <a:p>
            <a:pPr eaLnBrk="1" hangingPunct="1">
              <a:lnSpc>
                <a:spcPct val="70000"/>
              </a:lnSpc>
              <a:spcBef>
                <a:spcPct val="50000"/>
              </a:spcBef>
              <a:buFont typeface="Wingdings" pitchFamily="2" charset="2"/>
              <a:buNone/>
              <a:defRPr/>
            </a:pPr>
            <a:r>
              <a:rPr lang="en-US" sz="1800" dirty="0">
                <a:cs typeface="Courier New" pitchFamily="49" charset="0"/>
              </a:rPr>
              <a:t>      Area is: 697.1114</a:t>
            </a:r>
            <a:endParaRPr lang="en-GB" sz="1800" dirty="0">
              <a:cs typeface="Courier New" pitchFamily="49" charset="0"/>
            </a:endParaRPr>
          </a:p>
          <a:p>
            <a:pPr eaLnBrk="1" hangingPunct="1">
              <a:lnSpc>
                <a:spcPct val="70000"/>
              </a:lnSpc>
              <a:spcBef>
                <a:spcPct val="50000"/>
              </a:spcBef>
              <a:buFont typeface="Wingdings" pitchFamily="2" charset="2"/>
              <a:buNone/>
              <a:defRPr/>
            </a:pPr>
            <a:r>
              <a:rPr lang="en-US" sz="1800" dirty="0">
                <a:cs typeface="Courier New" pitchFamily="49" charset="0"/>
              </a:rPr>
              <a:t>      Area is: 477.2172</a:t>
            </a:r>
            <a:r>
              <a:rPr lang="en-US" sz="1800" b="1" dirty="0">
                <a:latin typeface="Calibri" pitchFamily="34" charset="0"/>
              </a:rPr>
              <a:t>          </a:t>
            </a: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a:p>
            <a:pPr marL="342900" indent="-342900">
              <a:spcBef>
                <a:spcPct val="20000"/>
              </a:spcBef>
              <a:buClr>
                <a:srgbClr val="004E4C"/>
              </a:buClr>
              <a:buSzPct val="50000"/>
              <a:buFont typeface="Wingdings" pitchFamily="2" charset="2"/>
              <a:buChar char="u"/>
              <a:defRPr/>
            </a:pPr>
            <a:endParaRPr lang="en-US" sz="1800" dirty="0">
              <a:latin typeface="Calibri" pitchFamily="34" charset="0"/>
            </a:endParaRPr>
          </a:p>
        </p:txBody>
      </p:sp>
      <p:sp>
        <p:nvSpPr>
          <p:cNvPr id="91144" name="Text Box 4"/>
          <p:cNvSpPr txBox="1">
            <a:spLocks noChangeArrowheads="1"/>
          </p:cNvSpPr>
          <p:nvPr/>
        </p:nvSpPr>
        <p:spPr bwMode="auto">
          <a:xfrm>
            <a:off x="2209800" y="4708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4253969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GB" altLang="en-US" smtClean="0">
                <a:latin typeface="Calibri" panose="020F0502020204030204" pitchFamily="34" charset="0"/>
              </a:rPr>
              <a:t/>
            </a:r>
            <a:br>
              <a:rPr lang="en-GB" altLang="en-US" smtClean="0">
                <a:latin typeface="Calibri" panose="020F0502020204030204" pitchFamily="34" charset="0"/>
              </a:rPr>
            </a:br>
            <a:r>
              <a:rPr lang="en-GB" altLang="en-US" smtClean="0">
                <a:latin typeface="Calibri" panose="020F0502020204030204" pitchFamily="34" charset="0"/>
              </a:rPr>
              <a:t>Summary</a:t>
            </a:r>
            <a:r>
              <a:rPr lang="en-GB" altLang="en-US" smtClean="0">
                <a:latin typeface="Arial" panose="020B0604020202020204" pitchFamily="34" charset="0"/>
              </a:rPr>
              <a:t/>
            </a:r>
            <a:br>
              <a:rPr lang="en-GB" altLang="en-US" smtClean="0">
                <a:latin typeface="Arial" panose="020B0604020202020204" pitchFamily="34" charset="0"/>
              </a:rPr>
            </a:br>
            <a:endParaRPr lang="en-GB" altLang="en-US" smtClean="0">
              <a:latin typeface="Arial" panose="020B0604020202020204" pitchFamily="34" charset="0"/>
            </a:endParaRPr>
          </a:p>
        </p:txBody>
      </p:sp>
      <p:sp>
        <p:nvSpPr>
          <p:cNvPr id="93187" name="Content Placeholder 2"/>
          <p:cNvSpPr>
            <a:spLocks noGrp="1"/>
          </p:cNvSpPr>
          <p:nvPr>
            <p:ph type="body" idx="1"/>
          </p:nvPr>
        </p:nvSpPr>
        <p:spPr/>
        <p:txBody>
          <a:bodyPr/>
          <a:lstStyle/>
          <a:p>
            <a:r>
              <a:rPr lang="en-US" altLang="en-US" sz="2200">
                <a:latin typeface="Calibri" panose="020F0502020204030204" pitchFamily="34" charset="0"/>
              </a:rPr>
              <a:t>Inheritance allows you to create a new class from another class, thereby inheriting its common properties and methods. </a:t>
            </a:r>
          </a:p>
          <a:p>
            <a:r>
              <a:rPr lang="en-US" altLang="en-US" sz="2200">
                <a:latin typeface="Calibri" panose="020F0502020204030204" pitchFamily="34" charset="0"/>
              </a:rPr>
              <a:t>Inheritance can be implemented by writing the derived class name followed by a colon and the name of the base class.</a:t>
            </a:r>
          </a:p>
          <a:p>
            <a:r>
              <a:rPr lang="en-US" altLang="en-US" sz="2200">
                <a:latin typeface="Calibri" panose="020F0502020204030204" pitchFamily="34" charset="0"/>
              </a:rPr>
              <a:t>Method overriding is a process of redefining the base class methods in the derived class.</a:t>
            </a:r>
          </a:p>
          <a:p>
            <a:r>
              <a:rPr lang="en-US" altLang="en-US" sz="2200">
                <a:latin typeface="Calibri" panose="020F0502020204030204" pitchFamily="34" charset="0"/>
              </a:rPr>
              <a:t>Methods can be overridden by using a combination of virtual and override keywords within the base and derived classes respectively.</a:t>
            </a:r>
          </a:p>
          <a:p>
            <a:r>
              <a:rPr lang="en-US" altLang="en-US" sz="2200">
                <a:latin typeface="Calibri" panose="020F0502020204030204" pitchFamily="34" charset="0"/>
              </a:rPr>
              <a:t>Sealed classes are classes that cannot be inherited by other classes. </a:t>
            </a:r>
          </a:p>
          <a:p>
            <a:r>
              <a:rPr lang="en-US" altLang="en-US" sz="2200">
                <a:latin typeface="Calibri" panose="020F0502020204030204" pitchFamily="34" charset="0"/>
              </a:rPr>
              <a:t>You can declare a sealed class in C# by using the sealed keyword. </a:t>
            </a:r>
          </a:p>
          <a:p>
            <a:r>
              <a:rPr lang="en-US" altLang="en-US" sz="2200">
                <a:latin typeface="Calibri" panose="020F0502020204030204" pitchFamily="34" charset="0"/>
              </a:rPr>
              <a:t>Polymorphism is the ability of an entity to exist in two forms that are compile-time polymorphism and run-time polymorphism. </a:t>
            </a:r>
          </a:p>
          <a:p>
            <a:endParaRPr lang="en-GB" altLang="en-US" sz="2400">
              <a:latin typeface="Calibri" panose="020F0502020204030204" pitchFamily="34" charset="0"/>
            </a:endParaRPr>
          </a:p>
        </p:txBody>
      </p:sp>
      <p:sp>
        <p:nvSpPr>
          <p:cNvPr id="93188"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9990B89F-0E21-4E29-B096-1D5A2FDBE543}" type="slidenum">
              <a:rPr lang="en-IN" altLang="en-US" sz="1200">
                <a:solidFill>
                  <a:schemeClr val="bg1"/>
                </a:solidFill>
                <a:latin typeface="Calibri" panose="020F0502020204030204" pitchFamily="34" charset="0"/>
              </a:rPr>
              <a:pPr>
                <a:spcBef>
                  <a:spcPct val="0"/>
                </a:spcBef>
                <a:buClrTx/>
                <a:buSzTx/>
                <a:buFontTx/>
                <a:buNone/>
              </a:pPr>
              <a:t>54</a:t>
            </a:fld>
            <a:endParaRPr lang="en-IN" altLang="en-US" sz="1200">
              <a:solidFill>
                <a:schemeClr val="bg1"/>
              </a:solidFill>
              <a:latin typeface="Calibri" panose="020F0502020204030204" pitchFamily="34" charset="0"/>
            </a:endParaRPr>
          </a:p>
        </p:txBody>
      </p:sp>
    </p:spTree>
    <p:extLst>
      <p:ext uri="{BB962C8B-B14F-4D97-AF65-F5344CB8AC3E}">
        <p14:creationId xmlns:p14="http://schemas.microsoft.com/office/powerpoint/2010/main" val="3351361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55</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Purpose 2-3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14339" name="Content Placeholder 2"/>
          <p:cNvSpPr>
            <a:spLocks noGrp="1"/>
          </p:cNvSpPr>
          <p:nvPr>
            <p:ph type="body" idx="1"/>
          </p:nvPr>
        </p:nvSpPr>
        <p:spPr/>
        <p:txBody>
          <a:bodyPr/>
          <a:lstStyle/>
          <a:p>
            <a:r>
              <a:rPr lang="en-US" altLang="en-US" sz="2400">
                <a:latin typeface="Calibri" panose="020F0502020204030204" pitchFamily="34" charset="0"/>
              </a:rPr>
              <a:t>Apart from reusability, inheritance is widely used for:</a:t>
            </a:r>
          </a:p>
          <a:p>
            <a:endParaRPr lang="en-GB" altLang="en-US" sz="1800">
              <a:latin typeface="Calibri" panose="020F0502020204030204" pitchFamily="34" charset="0"/>
            </a:endParaRPr>
          </a:p>
        </p:txBody>
      </p:sp>
      <p:sp>
        <p:nvSpPr>
          <p:cNvPr id="14343"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835A358F-FB08-453F-8CFE-C0D7066501C5}" type="slidenum">
              <a:rPr lang="en-IN" altLang="en-US" sz="1200">
                <a:solidFill>
                  <a:schemeClr val="bg1"/>
                </a:solidFill>
                <a:latin typeface="Calibri" panose="020F0502020204030204" pitchFamily="34" charset="0"/>
              </a:rPr>
              <a:pPr>
                <a:spcBef>
                  <a:spcPct val="0"/>
                </a:spcBef>
                <a:buClrTx/>
                <a:buSzTx/>
                <a:buFontTx/>
                <a:buNone/>
              </a:pPr>
              <a:t>6</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graphicFrame>
        <p:nvGraphicFramePr>
          <p:cNvPr id="6" name="Diagram 5"/>
          <p:cNvGraphicFramePr/>
          <p:nvPr/>
        </p:nvGraphicFramePr>
        <p:xfrm>
          <a:off x="2057400" y="14224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736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pPr eaLnBrk="1" hangingPunct="1"/>
            <a:r>
              <a:rPr lang="en-US" altLang="en-US" smtClean="0">
                <a:latin typeface="Calibri" panose="020F0502020204030204" pitchFamily="34" charset="0"/>
              </a:rPr>
              <a:t/>
            </a:r>
            <a:br>
              <a:rPr lang="en-US" altLang="en-US" smtClean="0">
                <a:latin typeface="Calibri" panose="020F0502020204030204" pitchFamily="34" charset="0"/>
              </a:rPr>
            </a:br>
            <a:r>
              <a:rPr lang="en-US" altLang="en-US" smtClean="0">
                <a:latin typeface="Calibri" panose="020F0502020204030204" pitchFamily="34" charset="0"/>
              </a:rPr>
              <a:t>Purpose 3-3 </a:t>
            </a:r>
            <a:r>
              <a:rPr lang="en-GB" altLang="en-US" smtClean="0">
                <a:latin typeface="Calibri" panose="020F0502020204030204" pitchFamily="34" charset="0"/>
              </a:rPr>
              <a:t/>
            </a:r>
            <a:br>
              <a:rPr lang="en-GB" altLang="en-US" smtClean="0">
                <a:latin typeface="Calibri" panose="020F0502020204030204" pitchFamily="34" charset="0"/>
              </a:rPr>
            </a:br>
            <a:endParaRPr lang="en-IN" altLang="en-US" smtClean="0">
              <a:latin typeface="Calibri" panose="020F0502020204030204" pitchFamily="34" charset="0"/>
            </a:endParaRPr>
          </a:p>
        </p:txBody>
      </p:sp>
      <p:sp>
        <p:nvSpPr>
          <p:cNvPr id="16387" name="Content Placeholder 2"/>
          <p:cNvSpPr>
            <a:spLocks noGrp="1"/>
          </p:cNvSpPr>
          <p:nvPr>
            <p:ph type="body" idx="1"/>
          </p:nvPr>
        </p:nvSpPr>
        <p:spPr/>
        <p:txBody>
          <a:bodyPr/>
          <a:lstStyle/>
          <a:p>
            <a:r>
              <a:rPr lang="en-US" altLang="en-US" sz="2400">
                <a:latin typeface="Calibri" panose="020F0502020204030204" pitchFamily="34" charset="0"/>
              </a:rPr>
              <a:t>The following figure displays a real-world example demonstrating the purpose of inheritance:</a:t>
            </a:r>
            <a:endParaRPr lang="en-GB" altLang="en-US" sz="2400">
              <a:latin typeface="Calibri" panose="020F0502020204030204" pitchFamily="34" charset="0"/>
            </a:endParaRPr>
          </a:p>
          <a:p>
            <a:endParaRPr lang="en-GB" altLang="en-US" sz="1800">
              <a:latin typeface="Calibri" panose="020F0502020204030204" pitchFamily="34" charset="0"/>
            </a:endParaRPr>
          </a:p>
          <a:p>
            <a:endParaRPr lang="en-GB" altLang="en-US" sz="1800">
              <a:latin typeface="Calibri" panose="020F0502020204030204" pitchFamily="34" charset="0"/>
            </a:endParaRPr>
          </a:p>
        </p:txBody>
      </p:sp>
      <p:sp>
        <p:nvSpPr>
          <p:cNvPr id="16391"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43C74DF8-FC96-4FD9-BD67-DCD974D7B243}" type="slidenum">
              <a:rPr lang="en-IN" altLang="en-US" sz="1200">
                <a:solidFill>
                  <a:schemeClr val="bg1"/>
                </a:solidFill>
                <a:latin typeface="Calibri" panose="020F0502020204030204" pitchFamily="34" charset="0"/>
              </a:rPr>
              <a:pPr>
                <a:spcBef>
                  <a:spcPct val="0"/>
                </a:spcBef>
                <a:buClrTx/>
                <a:buSzTx/>
                <a:buFontTx/>
                <a:buNone/>
              </a:pPr>
              <a:t>7</a:t>
            </a:fld>
            <a:endParaRPr lang="en-IN" altLang="en-US" sz="1200">
              <a:solidFill>
                <a:schemeClr val="bg1"/>
              </a:solidFill>
              <a:latin typeface="Calibri" panose="020F0502020204030204" pitchFamily="34" charset="0"/>
            </a:endParaRPr>
          </a:p>
        </p:txBody>
      </p:sp>
      <p:sp>
        <p:nvSpPr>
          <p:cNvPr id="11" name="Rounded Rectangle 4"/>
          <p:cNvSpPr/>
          <p:nvPr/>
        </p:nvSpPr>
        <p:spPr>
          <a:xfrm>
            <a:off x="4297396" y="7467600"/>
            <a:ext cx="8106232" cy="2100122"/>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lIns="152400" tIns="152400" rIns="152400" bIns="152400" spcCol="1270" anchor="ctr"/>
          <a:lstStyle/>
          <a:p>
            <a:pPr marL="342900" indent="-342900">
              <a:lnSpc>
                <a:spcPct val="70000"/>
              </a:lnSpc>
              <a:spcBef>
                <a:spcPct val="20000"/>
              </a:spcBef>
              <a:buClr>
                <a:srgbClr val="10253F"/>
              </a:buClr>
              <a:buFont typeface="Wingdings" pitchFamily="2" charset="2"/>
              <a:buChar char="q"/>
              <a:defRPr/>
            </a:pPr>
            <a:endParaRPr lang="en-GB" dirty="0">
              <a:solidFill>
                <a:schemeClr val="tx1"/>
              </a:solidFill>
            </a:endParaRPr>
          </a:p>
        </p:txBody>
      </p:sp>
      <p:pic>
        <p:nvPicPr>
          <p:cNvPr id="163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02075" y="1649413"/>
            <a:ext cx="461645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271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latin typeface="Calibri" panose="020F0502020204030204" pitchFamily="34" charset="0"/>
              </a:rPr>
              <a:t>Multi-level Hierarchy 1-3</a:t>
            </a:r>
            <a:endParaRPr lang="en-IN" altLang="en-US" smtClean="0">
              <a:latin typeface="Calibri" panose="020F0502020204030204" pitchFamily="34" charset="0"/>
            </a:endParaRPr>
          </a:p>
        </p:txBody>
      </p:sp>
      <p:sp>
        <p:nvSpPr>
          <p:cNvPr id="18435" name="Content Placeholder 1"/>
          <p:cNvSpPr>
            <a:spLocks noGrp="1"/>
          </p:cNvSpPr>
          <p:nvPr>
            <p:ph type="body" idx="1"/>
          </p:nvPr>
        </p:nvSpPr>
        <p:spPr/>
        <p:txBody>
          <a:bodyPr/>
          <a:lstStyle/>
          <a:p>
            <a:pPr marL="342900" lvl="1" indent="-342900">
              <a:buClr>
                <a:srgbClr val="004E4C"/>
              </a:buClr>
              <a:buFont typeface="Wingdings" panose="05000000000000000000" pitchFamily="2" charset="2"/>
              <a:buChar char="u"/>
            </a:pPr>
            <a:r>
              <a:rPr lang="en-US" altLang="en-US" sz="2200">
                <a:latin typeface="Calibri" panose="020F0502020204030204" pitchFamily="34" charset="0"/>
              </a:rPr>
              <a:t>Inheritance allows the programmer to build hierarchies that can contain multiple levels of inheritance. </a:t>
            </a:r>
          </a:p>
          <a:p>
            <a:pPr marL="342900" lvl="1" indent="-342900">
              <a:buClr>
                <a:srgbClr val="004E4C"/>
              </a:buClr>
              <a:buFont typeface="Wingdings" panose="05000000000000000000" pitchFamily="2" charset="2"/>
              <a:buChar char="u"/>
            </a:pPr>
            <a:endParaRPr lang="en-US" altLang="en-US">
              <a:latin typeface="Calibri" panose="020F0502020204030204" pitchFamily="34" charset="0"/>
            </a:endParaRPr>
          </a:p>
          <a:p>
            <a:pPr marL="342900" lvl="1" indent="-342900">
              <a:buClr>
                <a:srgbClr val="004E4C"/>
              </a:buClr>
              <a:buFont typeface="Wingdings" panose="05000000000000000000" pitchFamily="2" charset="2"/>
              <a:buChar char="u"/>
            </a:pPr>
            <a:r>
              <a:rPr lang="en-US" altLang="en-US" sz="2200">
                <a:latin typeface="Calibri" panose="020F0502020204030204" pitchFamily="34" charset="0"/>
              </a:rPr>
              <a:t>Consider three classes </a:t>
            </a:r>
            <a:r>
              <a:rPr lang="en-US" altLang="en-US" sz="2200" b="1">
                <a:latin typeface="Courier New" panose="02070309020205020404" pitchFamily="49" charset="0"/>
                <a:cs typeface="Courier New" panose="02070309020205020404" pitchFamily="49" charset="0"/>
              </a:rPr>
              <a:t>Mammal</a:t>
            </a:r>
            <a:r>
              <a:rPr lang="en-US" altLang="en-US" sz="2200">
                <a:latin typeface="Calibri" panose="020F0502020204030204" pitchFamily="34" charset="0"/>
              </a:rPr>
              <a:t>, </a:t>
            </a:r>
            <a:r>
              <a:rPr lang="en-US" altLang="en-US" sz="2200" b="1">
                <a:latin typeface="Courier New" panose="02070309020205020404" pitchFamily="49" charset="0"/>
                <a:cs typeface="Courier New" panose="02070309020205020404" pitchFamily="49" charset="0"/>
              </a:rPr>
              <a:t>Animal</a:t>
            </a:r>
            <a:r>
              <a:rPr lang="en-US" altLang="en-US" sz="2200" b="1">
                <a:latin typeface="Calibri" panose="020F0502020204030204" pitchFamily="34" charset="0"/>
                <a:cs typeface="Courier New" panose="02070309020205020404" pitchFamily="49" charset="0"/>
              </a:rPr>
              <a:t>,</a:t>
            </a:r>
            <a:r>
              <a:rPr lang="en-US" altLang="en-US" sz="2200">
                <a:latin typeface="Calibri" panose="020F0502020204030204" pitchFamily="34" charset="0"/>
              </a:rPr>
              <a:t> and </a:t>
            </a:r>
            <a:r>
              <a:rPr lang="en-US" altLang="en-US" sz="2200" b="1">
                <a:latin typeface="Courier New" panose="02070309020205020404" pitchFamily="49" charset="0"/>
                <a:cs typeface="Courier New" panose="02070309020205020404" pitchFamily="49" charset="0"/>
              </a:rPr>
              <a:t>Dog</a:t>
            </a:r>
            <a:r>
              <a:rPr lang="en-US" altLang="en-US" sz="2200">
                <a:latin typeface="Calibri" panose="020F0502020204030204" pitchFamily="34" charset="0"/>
              </a:rPr>
              <a:t>. The class </a:t>
            </a:r>
            <a:r>
              <a:rPr lang="en-US" altLang="en-US" sz="2200" b="1">
                <a:latin typeface="Courier New" panose="02070309020205020404" pitchFamily="49" charset="0"/>
                <a:cs typeface="Courier New" panose="02070309020205020404" pitchFamily="49" charset="0"/>
              </a:rPr>
              <a:t>Mammal</a:t>
            </a:r>
            <a:r>
              <a:rPr lang="en-US" altLang="en-US" sz="2200">
                <a:latin typeface="Courier New" panose="02070309020205020404" pitchFamily="49" charset="0"/>
                <a:cs typeface="Courier New" panose="02070309020205020404" pitchFamily="49" charset="0"/>
              </a:rPr>
              <a:t> </a:t>
            </a:r>
            <a:r>
              <a:rPr lang="en-US" altLang="en-US" sz="2200">
                <a:latin typeface="Calibri" panose="020F0502020204030204" pitchFamily="34" charset="0"/>
              </a:rPr>
              <a:t>is inherited from the base class </a:t>
            </a:r>
            <a:r>
              <a:rPr lang="en-US" altLang="en-US" sz="2200" b="1">
                <a:latin typeface="Courier New" panose="02070309020205020404" pitchFamily="49" charset="0"/>
                <a:cs typeface="Courier New" panose="02070309020205020404" pitchFamily="49" charset="0"/>
              </a:rPr>
              <a:t>Animal</a:t>
            </a:r>
            <a:r>
              <a:rPr lang="en-US" altLang="en-US" sz="2200">
                <a:latin typeface="Calibri" panose="020F0502020204030204" pitchFamily="34" charset="0"/>
              </a:rPr>
              <a:t>, which inherits all the attributes of the </a:t>
            </a:r>
            <a:r>
              <a:rPr lang="en-US" altLang="en-US" sz="2200" b="1">
                <a:latin typeface="Courier New" panose="02070309020205020404" pitchFamily="49" charset="0"/>
                <a:cs typeface="Courier New" panose="02070309020205020404" pitchFamily="49" charset="0"/>
              </a:rPr>
              <a:t>Animal</a:t>
            </a:r>
            <a:r>
              <a:rPr lang="en-US" altLang="en-US" sz="2200">
                <a:latin typeface="Calibri" panose="020F0502020204030204" pitchFamily="34" charset="0"/>
              </a:rPr>
              <a:t> class. </a:t>
            </a:r>
          </a:p>
          <a:p>
            <a:pPr marL="342900" lvl="1" indent="-342900">
              <a:buClr>
                <a:srgbClr val="004E4C"/>
              </a:buClr>
              <a:buFont typeface="Wingdings" panose="05000000000000000000" pitchFamily="2" charset="2"/>
              <a:buChar char="u"/>
            </a:pPr>
            <a:r>
              <a:rPr lang="en-US" altLang="en-US" sz="2200">
                <a:latin typeface="Calibri" panose="020F0502020204030204" pitchFamily="34" charset="0"/>
              </a:rPr>
              <a:t>The class </a:t>
            </a:r>
            <a:r>
              <a:rPr lang="en-US" altLang="en-US" sz="2200" b="1">
                <a:latin typeface="Courier New" panose="02070309020205020404" pitchFamily="49" charset="0"/>
                <a:cs typeface="Courier New" panose="02070309020205020404" pitchFamily="49" charset="0"/>
              </a:rPr>
              <a:t>Dog</a:t>
            </a:r>
            <a:r>
              <a:rPr lang="en-US" altLang="en-US" sz="2200">
                <a:latin typeface="Calibri "/>
                <a:cs typeface="Courier New" panose="02070309020205020404" pitchFamily="49" charset="0"/>
              </a:rPr>
              <a:t> </a:t>
            </a:r>
            <a:r>
              <a:rPr lang="en-US" altLang="en-US" sz="2200">
                <a:latin typeface="Calibri" panose="020F0502020204030204" pitchFamily="34" charset="0"/>
              </a:rPr>
              <a:t>is inherited from the class </a:t>
            </a:r>
            <a:r>
              <a:rPr lang="en-US" altLang="en-US" sz="2200">
                <a:latin typeface="Courier New" panose="02070309020205020404" pitchFamily="49" charset="0"/>
                <a:cs typeface="Courier New" panose="02070309020205020404" pitchFamily="49" charset="0"/>
              </a:rPr>
              <a:t>Mammal</a:t>
            </a:r>
            <a:r>
              <a:rPr lang="en-US" altLang="en-US" sz="2200">
                <a:latin typeface="Calibri" panose="020F0502020204030204" pitchFamily="34" charset="0"/>
              </a:rPr>
              <a:t> and inherits all the attributes of both the </a:t>
            </a:r>
            <a:r>
              <a:rPr lang="en-US" altLang="en-US" sz="2200" b="1">
                <a:latin typeface="Courier New" panose="02070309020205020404" pitchFamily="49" charset="0"/>
                <a:cs typeface="Courier New" panose="02070309020205020404" pitchFamily="49" charset="0"/>
              </a:rPr>
              <a:t>Animal</a:t>
            </a:r>
            <a:r>
              <a:rPr lang="en-US" altLang="en-US" sz="2200">
                <a:latin typeface="Calibri" panose="020F0502020204030204" pitchFamily="34" charset="0"/>
              </a:rPr>
              <a:t> and </a:t>
            </a:r>
            <a:r>
              <a:rPr lang="en-US" altLang="en-US" sz="2200" b="1">
                <a:latin typeface="Courier New" panose="02070309020205020404" pitchFamily="49" charset="0"/>
                <a:cs typeface="Courier New" panose="02070309020205020404" pitchFamily="49" charset="0"/>
              </a:rPr>
              <a:t>Mammal</a:t>
            </a:r>
            <a:r>
              <a:rPr lang="en-US" altLang="en-US" sz="2200">
                <a:latin typeface="Calibri" panose="020F0502020204030204" pitchFamily="34" charset="0"/>
              </a:rPr>
              <a:t> classes.</a:t>
            </a:r>
            <a:endParaRPr lang="en-GB" altLang="en-US" sz="2200">
              <a:latin typeface="Calibri" panose="020F0502020204030204" pitchFamily="34" charset="0"/>
            </a:endParaRPr>
          </a:p>
          <a:p>
            <a:r>
              <a:rPr lang="en-US" altLang="en-US" sz="2200">
                <a:latin typeface="Calibri" panose="020F0502020204030204" pitchFamily="34" charset="0"/>
              </a:rPr>
              <a:t>The following figure depicts multi-level hierarchy of related classes:</a:t>
            </a:r>
            <a:endParaRPr lang="en-GB" altLang="en-US" sz="2200">
              <a:latin typeface="Calibri" panose="020F0502020204030204" pitchFamily="34" charset="0"/>
            </a:endParaRPr>
          </a:p>
          <a:p>
            <a:pPr eaLnBrk="1" hangingPunct="1"/>
            <a:endParaRPr lang="en-US" altLang="en-US" sz="1800">
              <a:latin typeface="Arial" panose="020B0604020202020204" pitchFamily="34" charset="0"/>
            </a:endParaRPr>
          </a:p>
          <a:p>
            <a:pPr eaLnBrk="1" hangingPunct="1"/>
            <a:endParaRPr lang="en-US" altLang="en-US" sz="1800">
              <a:latin typeface="Arial" panose="020B0604020202020204" pitchFamily="34" charset="0"/>
            </a:endParaRPr>
          </a:p>
          <a:p>
            <a:pPr eaLnBrk="1" hangingPunct="1"/>
            <a:endParaRPr lang="en-US" altLang="en-US" sz="1800">
              <a:latin typeface="Arial" panose="020B0604020202020204" pitchFamily="34" charset="0"/>
            </a:endParaRPr>
          </a:p>
          <a:p>
            <a:pPr eaLnBrk="1" hangingPunct="1"/>
            <a:endParaRPr lang="en-US" altLang="en-US" sz="1800">
              <a:latin typeface="Arial" panose="020B0604020202020204" pitchFamily="34" charset="0"/>
            </a:endParaRPr>
          </a:p>
          <a:p>
            <a:pPr eaLnBrk="1" hangingPunct="1"/>
            <a:endParaRPr lang="en-US" altLang="en-US" sz="1800">
              <a:latin typeface="Arial" panose="020B0604020202020204" pitchFamily="34" charset="0"/>
            </a:endParaRPr>
          </a:p>
        </p:txBody>
      </p:sp>
      <p:sp>
        <p:nvSpPr>
          <p:cNvPr id="18436" name="Slide Number Placeholder 1"/>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169172B9-CD4B-42A2-A740-2B3FA278D92C}" type="slidenum">
              <a:rPr lang="en-IN" altLang="en-US" sz="1200">
                <a:solidFill>
                  <a:schemeClr val="bg1"/>
                </a:solidFill>
                <a:latin typeface="Calibri" panose="020F0502020204030204" pitchFamily="34" charset="0"/>
              </a:rPr>
              <a:pPr>
                <a:spcBef>
                  <a:spcPct val="0"/>
                </a:spcBef>
                <a:buClrTx/>
                <a:buSzTx/>
                <a:buFontTx/>
                <a:buNone/>
              </a:pPr>
              <a:t>8</a:t>
            </a:fld>
            <a:endParaRPr lang="en-IN" altLang="en-US" sz="1200">
              <a:solidFill>
                <a:schemeClr val="bg1"/>
              </a:solidFill>
              <a:latin typeface="Calibri" panose="020F0502020204030204" pitchFamily="34" charset="0"/>
            </a:endParaRPr>
          </a:p>
        </p:txBody>
      </p:sp>
      <p:pic>
        <p:nvPicPr>
          <p:cNvPr id="18437" name="Picture 8"/>
          <p:cNvPicPr>
            <a:picLocks noChangeAspect="1" noChangeArrowheads="1"/>
          </p:cNvPicPr>
          <p:nvPr/>
        </p:nvPicPr>
        <p:blipFill>
          <a:blip r:embed="rId3">
            <a:extLst>
              <a:ext uri="{28A0092B-C50C-407E-A947-70E740481C1C}">
                <a14:useLocalDpi xmlns:a14="http://schemas.microsoft.com/office/drawing/2010/main" val="0"/>
              </a:ext>
            </a:extLst>
          </a:blip>
          <a:srcRect b="4791"/>
          <a:stretch>
            <a:fillRect/>
          </a:stretch>
        </p:blipFill>
        <p:spPr bwMode="auto">
          <a:xfrm>
            <a:off x="3352800" y="4191000"/>
            <a:ext cx="5372100"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p:cNvSpPr txBox="1">
            <a:spLocks noChangeArrowheads="1"/>
          </p:cNvSpPr>
          <p:nvPr/>
        </p:nvSpPr>
        <p:spPr bwMode="auto">
          <a:xfrm>
            <a:off x="7277100" y="41910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Example</a:t>
            </a:r>
          </a:p>
        </p:txBody>
      </p:sp>
    </p:spTree>
    <p:extLst>
      <p:ext uri="{BB962C8B-B14F-4D97-AF65-F5344CB8AC3E}">
        <p14:creationId xmlns:p14="http://schemas.microsoft.com/office/powerpoint/2010/main" val="12104469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txBox="1">
            <a:spLocks/>
          </p:cNvSpPr>
          <p:nvPr/>
        </p:nvSpPr>
        <p:spPr bwMode="auto">
          <a:xfrm>
            <a:off x="1752600" y="758826"/>
            <a:ext cx="86106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endParaRPr lang="en-GB" altLang="en-US" sz="2400">
              <a:latin typeface="Calibri" panose="020F0502020204030204" pitchFamily="34" charset="0"/>
            </a:endParaRPr>
          </a:p>
        </p:txBody>
      </p:sp>
      <p:sp>
        <p:nvSpPr>
          <p:cNvPr id="20485" name="Title 1"/>
          <p:cNvSpPr>
            <a:spLocks noGrp="1"/>
          </p:cNvSpPr>
          <p:nvPr>
            <p:ph type="title"/>
          </p:nvPr>
        </p:nvSpPr>
        <p:spPr/>
        <p:txBody>
          <a:bodyPr/>
          <a:lstStyle/>
          <a:p>
            <a:pPr eaLnBrk="1" hangingPunct="1"/>
            <a:r>
              <a:rPr lang="en-US" altLang="en-US" smtClean="0">
                <a:latin typeface="Calibri" panose="020F0502020204030204" pitchFamily="34" charset="0"/>
              </a:rPr>
              <a:t>Multi-level Hierarchy 2-3</a:t>
            </a:r>
            <a:endParaRPr lang="en-IN" altLang="en-US" smtClean="0">
              <a:latin typeface="Calibri" panose="020F0502020204030204" pitchFamily="34" charset="0"/>
            </a:endParaRPr>
          </a:p>
        </p:txBody>
      </p:sp>
      <p:sp>
        <p:nvSpPr>
          <p:cNvPr id="20486" name="Content Placeholder 11"/>
          <p:cNvSpPr>
            <a:spLocks noGrp="1"/>
          </p:cNvSpPr>
          <p:nvPr>
            <p:ph type="body" idx="1"/>
          </p:nvPr>
        </p:nvSpPr>
        <p:spPr/>
        <p:txBody>
          <a:bodyPr/>
          <a:lstStyle/>
          <a:p>
            <a:r>
              <a:rPr lang="en-US" altLang="en-US" sz="2000">
                <a:latin typeface="Calibri" panose="020F0502020204030204" pitchFamily="34" charset="0"/>
              </a:rPr>
              <a:t>The following code demonstrates multiple levels of inheritance:</a:t>
            </a:r>
            <a:endParaRPr lang="en-GB" altLang="en-US" sz="2000">
              <a:latin typeface="Calibri" panose="020F0502020204030204" pitchFamily="34" charset="0"/>
            </a:endParaRPr>
          </a:p>
          <a:p>
            <a:endParaRPr lang="en-US" altLang="en-US" smtClean="0">
              <a:latin typeface="Arial" panose="020B0604020202020204" pitchFamily="34" charset="0"/>
            </a:endParaRPr>
          </a:p>
        </p:txBody>
      </p:sp>
      <p:sp>
        <p:nvSpPr>
          <p:cNvPr id="20483"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fld id="{9EA84849-A477-4DB0-B316-314D1DEC5FFE}" type="slidenum">
              <a:rPr lang="en-IN" altLang="en-US" sz="1200">
                <a:solidFill>
                  <a:schemeClr val="bg1"/>
                </a:solidFill>
                <a:latin typeface="Calibri" panose="020F0502020204030204" pitchFamily="34" charset="0"/>
              </a:rPr>
              <a:pPr>
                <a:spcBef>
                  <a:spcPct val="0"/>
                </a:spcBef>
                <a:buClrTx/>
                <a:buSzTx/>
                <a:buFontTx/>
                <a:buNone/>
              </a:pPr>
              <a:t>9</a:t>
            </a:fld>
            <a:endParaRPr lang="en-IN" altLang="en-US" sz="1200">
              <a:solidFill>
                <a:schemeClr val="bg1"/>
              </a:solidFill>
              <a:latin typeface="Calibri" panose="020F0502020204030204" pitchFamily="34" charset="0"/>
            </a:endParaRPr>
          </a:p>
        </p:txBody>
      </p:sp>
      <p:sp>
        <p:nvSpPr>
          <p:cNvPr id="20484" name="Text Box 6"/>
          <p:cNvSpPr txBox="1">
            <a:spLocks noChangeArrowheads="1"/>
          </p:cNvSpPr>
          <p:nvPr/>
        </p:nvSpPr>
        <p:spPr bwMode="auto">
          <a:xfrm>
            <a:off x="2362200" y="1600200"/>
            <a:ext cx="7239000" cy="4800600"/>
          </a:xfrm>
          <a:prstGeom prst="rect">
            <a:avLst/>
          </a:prstGeom>
          <a:solidFill>
            <a:srgbClr val="FFEDA3">
              <a:alpha val="39999"/>
            </a:srgbClr>
          </a:solidFill>
          <a:ln w="12700" algn="ctr">
            <a:solidFill>
              <a:schemeClr val="tx1"/>
            </a:solidFill>
            <a:miter lim="800000"/>
            <a:headEnd/>
            <a:tailEnd/>
          </a:ln>
        </p:spPr>
        <p:txBody>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a:solidFill>
                  <a:srgbClr val="000000"/>
                </a:solidFill>
                <a:latin typeface="Courier New" panose="02070309020205020404" pitchFamily="49" charset="0"/>
              </a:rPr>
              <a:t>using System; </a:t>
            </a:r>
          </a:p>
          <a:p>
            <a:pPr>
              <a:spcBef>
                <a:spcPct val="0"/>
              </a:spcBef>
              <a:buClrTx/>
              <a:buSzTx/>
              <a:buFontTx/>
              <a:buNone/>
            </a:pPr>
            <a:r>
              <a:rPr lang="en-US" altLang="en-US" sz="1000">
                <a:solidFill>
                  <a:srgbClr val="000000"/>
                </a:solidFill>
                <a:latin typeface="Courier New" panose="02070309020205020404" pitchFamily="49" charset="0"/>
              </a:rPr>
              <a:t>class Animal </a:t>
            </a:r>
          </a:p>
          <a:p>
            <a:pPr>
              <a:spcBef>
                <a:spcPct val="0"/>
              </a:spcBef>
              <a:buClrTx/>
              <a:buSzTx/>
              <a:buFontTx/>
              <a:buNone/>
            </a:pPr>
            <a:r>
              <a:rPr lang="en-US" altLang="en-US" sz="1000">
                <a:solidFill>
                  <a:srgbClr val="000000"/>
                </a:solidFill>
                <a:latin typeface="Courier New" panose="02070309020205020404" pitchFamily="49" charset="0"/>
              </a:rPr>
              <a:t>{ </a:t>
            </a:r>
          </a:p>
          <a:p>
            <a:pPr lvl="1">
              <a:spcBef>
                <a:spcPct val="0"/>
              </a:spcBef>
              <a:buClrTx/>
              <a:buSzTx/>
              <a:buFontTx/>
              <a:buNone/>
            </a:pPr>
            <a:r>
              <a:rPr lang="en-US" altLang="en-US" sz="1000">
                <a:solidFill>
                  <a:srgbClr val="000000"/>
                </a:solidFill>
                <a:latin typeface="Courier New" panose="02070309020205020404" pitchFamily="49" charset="0"/>
              </a:rPr>
              <a:t>public void Eat() </a:t>
            </a:r>
          </a:p>
          <a:p>
            <a:pPr lvl="1">
              <a:spcBef>
                <a:spcPct val="0"/>
              </a:spcBef>
              <a:buClrTx/>
              <a:buSzTx/>
              <a:buFontTx/>
              <a:buNone/>
            </a:pPr>
            <a:r>
              <a:rPr lang="en-US" altLang="en-US" sz="1000">
                <a:solidFill>
                  <a:srgbClr val="000000"/>
                </a:solidFill>
                <a:latin typeface="Courier New" panose="02070309020205020404" pitchFamily="49" charset="0"/>
              </a:rPr>
              <a:t>{ </a:t>
            </a:r>
          </a:p>
          <a:p>
            <a:pPr lvl="2">
              <a:spcBef>
                <a:spcPct val="0"/>
              </a:spcBef>
              <a:buClrTx/>
              <a:buSzTx/>
              <a:buFontTx/>
              <a:buNone/>
            </a:pPr>
            <a:r>
              <a:rPr lang="en-US" altLang="en-US" sz="1000">
                <a:solidFill>
                  <a:srgbClr val="000000"/>
                </a:solidFill>
                <a:latin typeface="Courier New" panose="02070309020205020404" pitchFamily="49" charset="0"/>
              </a:rPr>
              <a:t>Console.WriteLine(“Every animal eats something.”); </a:t>
            </a:r>
          </a:p>
          <a:p>
            <a:pPr lvl="1">
              <a:spcBef>
                <a:spcPct val="0"/>
              </a:spcBef>
              <a:buClrTx/>
              <a:buSzTx/>
              <a:buFontTx/>
              <a:buNone/>
            </a:pPr>
            <a:r>
              <a:rPr lang="en-US" altLang="en-US" sz="1000">
                <a:solidFill>
                  <a:srgbClr val="000000"/>
                </a:solidFill>
                <a:latin typeface="Courier New" panose="02070309020205020404" pitchFamily="49" charset="0"/>
              </a:rPr>
              <a:t>} </a:t>
            </a:r>
          </a:p>
          <a:p>
            <a:pPr>
              <a:spcBef>
                <a:spcPct val="0"/>
              </a:spcBef>
              <a:buClrTx/>
              <a:buSzTx/>
              <a:buFontTx/>
              <a:buNone/>
            </a:pPr>
            <a:r>
              <a:rPr lang="en-US" altLang="en-US" sz="1000">
                <a:solidFill>
                  <a:srgbClr val="000000"/>
                </a:solidFill>
                <a:latin typeface="Courier New" panose="02070309020205020404" pitchFamily="49" charset="0"/>
              </a:rPr>
              <a:t>}</a:t>
            </a:r>
          </a:p>
          <a:p>
            <a:pPr>
              <a:spcBef>
                <a:spcPct val="0"/>
              </a:spcBef>
              <a:buClrTx/>
              <a:buSzTx/>
              <a:buFontTx/>
              <a:buNone/>
            </a:pPr>
            <a:r>
              <a:rPr lang="en-US" altLang="en-US" sz="1000">
                <a:solidFill>
                  <a:srgbClr val="000000"/>
                </a:solidFill>
                <a:latin typeface="Courier New" panose="02070309020205020404" pitchFamily="49" charset="0"/>
              </a:rPr>
              <a:t>class Mammal : Animal </a:t>
            </a:r>
          </a:p>
          <a:p>
            <a:pPr>
              <a:spcBef>
                <a:spcPct val="0"/>
              </a:spcBef>
              <a:buClrTx/>
              <a:buSzTx/>
              <a:buFontTx/>
              <a:buNone/>
            </a:pPr>
            <a:r>
              <a:rPr lang="en-US" altLang="en-US" sz="1000">
                <a:solidFill>
                  <a:srgbClr val="000000"/>
                </a:solidFill>
                <a:latin typeface="Courier New" panose="02070309020205020404" pitchFamily="49" charset="0"/>
              </a:rPr>
              <a:t>{ </a:t>
            </a:r>
          </a:p>
          <a:p>
            <a:pPr lvl="1">
              <a:spcBef>
                <a:spcPct val="0"/>
              </a:spcBef>
              <a:buClrTx/>
              <a:buSzTx/>
              <a:buFontTx/>
              <a:buNone/>
            </a:pPr>
            <a:r>
              <a:rPr lang="en-US" altLang="en-US" sz="1000">
                <a:solidFill>
                  <a:srgbClr val="000000"/>
                </a:solidFill>
                <a:latin typeface="Courier New" panose="02070309020205020404" pitchFamily="49" charset="0"/>
              </a:rPr>
              <a:t>public void Feature() </a:t>
            </a:r>
          </a:p>
          <a:p>
            <a:pPr lvl="1">
              <a:spcBef>
                <a:spcPct val="0"/>
              </a:spcBef>
              <a:buClrTx/>
              <a:buSzTx/>
              <a:buFontTx/>
              <a:buNone/>
            </a:pPr>
            <a:r>
              <a:rPr lang="en-US" altLang="en-US" sz="1000">
                <a:solidFill>
                  <a:srgbClr val="000000"/>
                </a:solidFill>
                <a:latin typeface="Courier New" panose="02070309020205020404" pitchFamily="49" charset="0"/>
              </a:rPr>
              <a:t>{ </a:t>
            </a:r>
          </a:p>
          <a:p>
            <a:pPr lvl="1">
              <a:spcBef>
                <a:spcPct val="0"/>
              </a:spcBef>
              <a:buClrTx/>
              <a:buSzTx/>
              <a:buFontTx/>
              <a:buNone/>
            </a:pPr>
            <a:r>
              <a:rPr lang="en-US" altLang="en-US" sz="1000">
                <a:solidFill>
                  <a:srgbClr val="000000"/>
                </a:solidFill>
                <a:latin typeface="Courier New" panose="02070309020205020404" pitchFamily="49" charset="0"/>
              </a:rPr>
              <a:t>Console.WriteLine(“Mammals give birth to young ones.”); </a:t>
            </a:r>
          </a:p>
          <a:p>
            <a:pPr lvl="1">
              <a:spcBef>
                <a:spcPct val="0"/>
              </a:spcBef>
              <a:buClrTx/>
              <a:buSzTx/>
              <a:buFontTx/>
              <a:buNone/>
            </a:pPr>
            <a:r>
              <a:rPr lang="en-US" altLang="en-US" sz="1000">
                <a:solidFill>
                  <a:srgbClr val="000000"/>
                </a:solidFill>
                <a:latin typeface="Courier New" panose="02070309020205020404" pitchFamily="49" charset="0"/>
              </a:rPr>
              <a:t>} </a:t>
            </a:r>
          </a:p>
          <a:p>
            <a:pPr>
              <a:spcBef>
                <a:spcPct val="0"/>
              </a:spcBef>
              <a:buClrTx/>
              <a:buSzTx/>
              <a:buFontTx/>
              <a:buNone/>
            </a:pPr>
            <a:r>
              <a:rPr lang="en-US" altLang="en-US" sz="1000">
                <a:solidFill>
                  <a:srgbClr val="000000"/>
                </a:solidFill>
                <a:latin typeface="Courier New" panose="02070309020205020404" pitchFamily="49" charset="0"/>
              </a:rPr>
              <a:t>}</a:t>
            </a:r>
          </a:p>
          <a:p>
            <a:pPr>
              <a:spcBef>
                <a:spcPct val="0"/>
              </a:spcBef>
              <a:buClrTx/>
              <a:buSzTx/>
              <a:buFontTx/>
              <a:buNone/>
            </a:pPr>
            <a:endParaRPr lang="en-US" altLang="en-US" sz="1000">
              <a:solidFill>
                <a:srgbClr val="000000"/>
              </a:solidFill>
              <a:latin typeface="Courier New" panose="02070309020205020404" pitchFamily="49" charset="0"/>
            </a:endParaRPr>
          </a:p>
          <a:p>
            <a:pPr>
              <a:spcBef>
                <a:spcPct val="0"/>
              </a:spcBef>
              <a:buClrTx/>
              <a:buSzTx/>
              <a:buFontTx/>
              <a:buNone/>
            </a:pPr>
            <a:r>
              <a:rPr lang="en-US" altLang="en-US" sz="1000">
                <a:latin typeface="Courier New" panose="02070309020205020404" pitchFamily="49" charset="0"/>
              </a:rPr>
              <a:t>class Dog : Mammal </a:t>
            </a:r>
          </a:p>
          <a:p>
            <a:pPr>
              <a:spcBef>
                <a:spcPct val="0"/>
              </a:spcBef>
              <a:buClrTx/>
              <a:buSzTx/>
              <a:buFontTx/>
              <a:buNone/>
            </a:pPr>
            <a:r>
              <a:rPr lang="en-US" altLang="en-US" sz="1000">
                <a:latin typeface="Courier New" panose="02070309020205020404" pitchFamily="49" charset="0"/>
              </a:rPr>
              <a:t>{ </a:t>
            </a:r>
          </a:p>
          <a:p>
            <a:pPr>
              <a:spcBef>
                <a:spcPct val="0"/>
              </a:spcBef>
              <a:buClrTx/>
              <a:buSzTx/>
              <a:buFontTx/>
              <a:buNone/>
            </a:pPr>
            <a:r>
              <a:rPr lang="en-US" altLang="en-US" sz="1000">
                <a:latin typeface="Courier New" panose="02070309020205020404" pitchFamily="49" charset="0"/>
              </a:rPr>
              <a:t>	public void Noise()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	   Console.WriteLine(“Dog Barks.”); </a:t>
            </a:r>
          </a:p>
          <a:p>
            <a:pPr>
              <a:spcBef>
                <a:spcPct val="0"/>
              </a:spcBef>
              <a:buClrTx/>
              <a:buSzTx/>
              <a:buFontTx/>
              <a:buNone/>
            </a:pPr>
            <a:r>
              <a:rPr lang="en-US" altLang="en-US" sz="1000">
                <a:latin typeface="Courier New" panose="02070309020205020404" pitchFamily="49" charset="0"/>
              </a:rPr>
              <a:t>	} </a:t>
            </a:r>
          </a:p>
          <a:p>
            <a:pPr lvl="2">
              <a:spcBef>
                <a:spcPct val="0"/>
              </a:spcBef>
              <a:buClrTx/>
              <a:buSzTx/>
              <a:buFontTx/>
              <a:buNone/>
            </a:pPr>
            <a:r>
              <a:rPr lang="en-US" altLang="en-US" sz="1000">
                <a:latin typeface="Courier New" panose="02070309020205020404" pitchFamily="49" charset="0"/>
              </a:rPr>
              <a:t>static void Main(string[] args)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	Dog objDog = new Dog(); </a:t>
            </a:r>
          </a:p>
          <a:p>
            <a:pPr>
              <a:spcBef>
                <a:spcPct val="0"/>
              </a:spcBef>
              <a:buClrTx/>
              <a:buSzTx/>
              <a:buFontTx/>
              <a:buNone/>
            </a:pPr>
            <a:r>
              <a:rPr lang="en-US" altLang="en-US" sz="1000">
                <a:latin typeface="Courier New" panose="02070309020205020404" pitchFamily="49" charset="0"/>
              </a:rPr>
              <a:t>	objDog.Eat(); </a:t>
            </a:r>
          </a:p>
          <a:p>
            <a:pPr>
              <a:spcBef>
                <a:spcPct val="0"/>
              </a:spcBef>
              <a:buClrTx/>
              <a:buSzTx/>
              <a:buFontTx/>
              <a:buNone/>
            </a:pPr>
            <a:r>
              <a:rPr lang="en-US" altLang="en-US" sz="1000">
                <a:latin typeface="Courier New" panose="02070309020205020404" pitchFamily="49" charset="0"/>
              </a:rPr>
              <a:t>	objDog.Feature(); </a:t>
            </a:r>
          </a:p>
          <a:p>
            <a:pPr>
              <a:spcBef>
                <a:spcPct val="0"/>
              </a:spcBef>
              <a:buClrTx/>
              <a:buSzTx/>
              <a:buFontTx/>
              <a:buNone/>
            </a:pPr>
            <a:r>
              <a:rPr lang="en-US" altLang="en-US" sz="1000">
                <a:latin typeface="Courier New" panose="02070309020205020404" pitchFamily="49" charset="0"/>
              </a:rPr>
              <a:t>	objDog.Noise(); </a:t>
            </a:r>
          </a:p>
          <a:p>
            <a:pPr>
              <a:spcBef>
                <a:spcPct val="0"/>
              </a:spcBef>
              <a:buClrTx/>
              <a:buSzTx/>
              <a:buFontTx/>
              <a:buNone/>
            </a:pPr>
            <a:r>
              <a:rPr lang="en-US" altLang="en-US" sz="1000">
                <a:latin typeface="Courier New" panose="02070309020205020404" pitchFamily="49" charset="0"/>
              </a:rPr>
              <a:t>	} </a:t>
            </a:r>
          </a:p>
          <a:p>
            <a:pPr>
              <a:spcBef>
                <a:spcPct val="0"/>
              </a:spcBef>
              <a:buClrTx/>
              <a:buSzTx/>
              <a:buFontTx/>
              <a:buNone/>
            </a:pPr>
            <a:r>
              <a:rPr lang="en-US" altLang="en-US" sz="1000">
                <a:latin typeface="Courier New" panose="02070309020205020404" pitchFamily="49" charset="0"/>
              </a:rPr>
              <a:t>} 	</a:t>
            </a:r>
          </a:p>
          <a:p>
            <a:pPr>
              <a:spcBef>
                <a:spcPct val="0"/>
              </a:spcBef>
              <a:buClrTx/>
              <a:buSzTx/>
              <a:buFontTx/>
              <a:buNone/>
            </a:pPr>
            <a:r>
              <a:rPr lang="en-US" altLang="en-US" sz="1000">
                <a:solidFill>
                  <a:srgbClr val="000000"/>
                </a:solidFill>
                <a:latin typeface="Courier New" panose="02070309020205020404" pitchFamily="49" charset="0"/>
              </a:rPr>
              <a:t>	</a:t>
            </a:r>
          </a:p>
          <a:p>
            <a:pPr eaLnBrk="1" hangingPunct="1">
              <a:lnSpc>
                <a:spcPct val="70000"/>
              </a:lnSpc>
              <a:spcBef>
                <a:spcPct val="50000"/>
              </a:spcBef>
              <a:buClrTx/>
              <a:buSzTx/>
              <a:buFontTx/>
              <a:buNone/>
            </a:pPr>
            <a:endParaRPr lang="en-GB" altLang="en-US" sz="1000">
              <a:latin typeface="Courier New" panose="02070309020205020404" pitchFamily="49" charset="0"/>
            </a:endParaRPr>
          </a:p>
        </p:txBody>
      </p:sp>
      <p:sp>
        <p:nvSpPr>
          <p:cNvPr id="20487" name="Text Box 4"/>
          <p:cNvSpPr txBox="1">
            <a:spLocks noChangeArrowheads="1"/>
          </p:cNvSpPr>
          <p:nvPr/>
        </p:nvSpPr>
        <p:spPr bwMode="auto">
          <a:xfrm>
            <a:off x="2209800" y="114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spcBef>
                <a:spcPct val="20000"/>
              </a:spcBef>
              <a:buClr>
                <a:srgbClr val="004E4C"/>
              </a:buClr>
              <a:buSzPct val="50000"/>
              <a:buFont typeface="Wingdings" panose="05000000000000000000" pitchFamily="2" charset="2"/>
              <a:buChar char="u"/>
              <a:defRPr sz="3200">
                <a:solidFill>
                  <a:schemeClr val="tx1"/>
                </a:solidFill>
                <a:latin typeface="Arial" panose="020B0604020202020204" pitchFamily="34" charset="0"/>
              </a:defRPr>
            </a:lvl1pPr>
            <a:lvl2pPr marL="742950" indent="-285750">
              <a:spcBef>
                <a:spcPct val="20000"/>
              </a:spcBef>
              <a:buClr>
                <a:srgbClr val="006666"/>
              </a:buClr>
              <a:buSzPct val="50000"/>
              <a:buFont typeface="Wingdings 2" panose="05020102010507070707" pitchFamily="18" charset="2"/>
              <a:buChar char="²"/>
              <a:defRPr sz="2800">
                <a:solidFill>
                  <a:schemeClr val="tx1"/>
                </a:solidFill>
                <a:latin typeface="Arial" panose="020B0604020202020204" pitchFamily="34" charset="0"/>
              </a:defRPr>
            </a:lvl2pPr>
            <a:lvl3pPr marL="1143000" indent="-228600">
              <a:spcBef>
                <a:spcPct val="20000"/>
              </a:spcBef>
              <a:buClr>
                <a:srgbClr val="006666"/>
              </a:buClr>
              <a:buSzPct val="40000"/>
              <a:buFont typeface="Wingdings 2" panose="05020102010507070707" pitchFamily="18" charset="2"/>
              <a:buChar char="³"/>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888000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1052</TotalTime>
  <Words>4929</Words>
  <Application>Microsoft Office PowerPoint</Application>
  <PresentationFormat>Widescreen</PresentationFormat>
  <Paragraphs>1046</Paragraphs>
  <Slides>55</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Arial</vt:lpstr>
      <vt:lpstr>Wingdings 2</vt:lpstr>
      <vt:lpstr>Tahoma</vt:lpstr>
      <vt:lpstr>Calibri</vt:lpstr>
      <vt:lpstr>Courier New</vt:lpstr>
      <vt:lpstr>Wingdings</vt:lpstr>
      <vt:lpstr>Times New Roman</vt:lpstr>
      <vt:lpstr>Calibri </vt:lpstr>
      <vt:lpstr>Office Theme</vt:lpstr>
      <vt:lpstr>PowerPoint Presentation</vt:lpstr>
      <vt:lpstr>Objectives</vt:lpstr>
      <vt:lpstr> Definition of Inheritance 1-2  </vt:lpstr>
      <vt:lpstr> Definition of Inheritance 2-2  </vt:lpstr>
      <vt:lpstr> Purpose 1-3  </vt:lpstr>
      <vt:lpstr> Purpose 2-3  </vt:lpstr>
      <vt:lpstr> Purpose 3-3  </vt:lpstr>
      <vt:lpstr>Multi-level Hierarchy 1-3</vt:lpstr>
      <vt:lpstr>Multi-level Hierarchy 2-3</vt:lpstr>
      <vt:lpstr>Multi-level Hierarchy 3-3</vt:lpstr>
      <vt:lpstr>Implementing Inheritance 1-3</vt:lpstr>
      <vt:lpstr>Implementing Inheritance 2-3</vt:lpstr>
      <vt:lpstr>Implementing Inheritance 3-3</vt:lpstr>
      <vt:lpstr>protected Access Modifier 1-3</vt:lpstr>
      <vt:lpstr>protected Access Modifier 2-3</vt:lpstr>
      <vt:lpstr>protected Access Modifier 3-3</vt:lpstr>
      <vt:lpstr>base Keyword 1-3</vt:lpstr>
      <vt:lpstr>base Keyword 2-3</vt:lpstr>
      <vt:lpstr>base Keyword 3-3</vt:lpstr>
      <vt:lpstr> new Keyword 1-2  </vt:lpstr>
      <vt:lpstr> new Keyword 2-2  </vt:lpstr>
      <vt:lpstr>protected Access Modifier 1-2</vt:lpstr>
      <vt:lpstr>protected Access Modifier 2-2</vt:lpstr>
      <vt:lpstr>  Constructor Inheritance 1-3 </vt:lpstr>
      <vt:lpstr>Constructor Inheritance 2-3</vt:lpstr>
      <vt:lpstr>  Constructor Inheritance 3-3  </vt:lpstr>
      <vt:lpstr>Invoking Parameterized Base Class Constructors 1-3</vt:lpstr>
      <vt:lpstr>Invoking Parameterized Base Class Constructors 2-3</vt:lpstr>
      <vt:lpstr>Invoking Parameterized Base Class Constructors 3-3</vt:lpstr>
      <vt:lpstr> Method Overriding </vt:lpstr>
      <vt:lpstr>     virtual and override Keywords 1-5</vt:lpstr>
      <vt:lpstr> virtual and override Keywords 2-5</vt:lpstr>
      <vt:lpstr> virtual and override Keywords 3-5</vt:lpstr>
      <vt:lpstr>virtual and override Keywords 4-5</vt:lpstr>
      <vt:lpstr> virtual and override Keywords 5-5</vt:lpstr>
      <vt:lpstr>Calling the Base Class Method 1-3</vt:lpstr>
      <vt:lpstr>Calling the Base Class Method 2-3</vt:lpstr>
      <vt:lpstr>Calling the Base Class Method 3-3</vt:lpstr>
      <vt:lpstr> Sealed Classes 1-3 </vt:lpstr>
      <vt:lpstr>Sealed Classes 2-3 </vt:lpstr>
      <vt:lpstr> Sealed Classes 3-3</vt:lpstr>
      <vt:lpstr>Purpose of Sealed Classes</vt:lpstr>
      <vt:lpstr> Guidelines </vt:lpstr>
      <vt:lpstr> Sealed Methods 1-3  </vt:lpstr>
      <vt:lpstr>Sealed Methods 2-3</vt:lpstr>
      <vt:lpstr> Sealed Methods 3-3 </vt:lpstr>
      <vt:lpstr> Polymorphism </vt:lpstr>
      <vt:lpstr> Implementation 1-3  </vt:lpstr>
      <vt:lpstr> Implementation 2-3  </vt:lpstr>
      <vt:lpstr> Implementation 3-3  </vt:lpstr>
      <vt:lpstr>Compile-time and Run-time Polymorphism 1-3 </vt:lpstr>
      <vt:lpstr>Compile-time and Run-time Polymorphism 2-3 </vt:lpstr>
      <vt:lpstr>Compile-time and Run-time Polymorphism 3-3 </vt:lpstr>
      <vt:lpstr> Summary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252</cp:revision>
  <dcterms:modified xsi:type="dcterms:W3CDTF">2017-12-13T02:18:14Z</dcterms:modified>
</cp:coreProperties>
</file>